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diagrams/layout1.xml" ContentType="application/vnd.openxmlformats-officedocument.drawingml.diagramLayout+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diagrams/quickStyle1.xml" ContentType="application/vnd.openxmlformats-officedocument.drawingml.diagramStyl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6"/>
  </p:notesMasterIdLst>
  <p:handoutMasterIdLst>
    <p:handoutMasterId r:id="rId117"/>
  </p:handoutMasterIdLst>
  <p:sldIdLst>
    <p:sldId id="274" r:id="rId2"/>
    <p:sldId id="275" r:id="rId3"/>
    <p:sldId id="276" r:id="rId4"/>
    <p:sldId id="257" r:id="rId5"/>
    <p:sldId id="291" r:id="rId6"/>
    <p:sldId id="299" r:id="rId7"/>
    <p:sldId id="293" r:id="rId8"/>
    <p:sldId id="419" r:id="rId9"/>
    <p:sldId id="302" r:id="rId10"/>
    <p:sldId id="303" r:id="rId11"/>
    <p:sldId id="304" r:id="rId12"/>
    <p:sldId id="313" r:id="rId13"/>
    <p:sldId id="314" r:id="rId14"/>
    <p:sldId id="306" r:id="rId15"/>
    <p:sldId id="310" r:id="rId16"/>
    <p:sldId id="307" r:id="rId17"/>
    <p:sldId id="309" r:id="rId18"/>
    <p:sldId id="308" r:id="rId19"/>
    <p:sldId id="420" r:id="rId20"/>
    <p:sldId id="315" r:id="rId21"/>
    <p:sldId id="417" r:id="rId22"/>
    <p:sldId id="305" r:id="rId23"/>
    <p:sldId id="311" r:id="rId24"/>
    <p:sldId id="316" r:id="rId25"/>
    <p:sldId id="317" r:id="rId26"/>
    <p:sldId id="318" r:id="rId27"/>
    <p:sldId id="319" r:id="rId28"/>
    <p:sldId id="320" r:id="rId29"/>
    <p:sldId id="298" r:id="rId30"/>
    <p:sldId id="345" r:id="rId31"/>
    <p:sldId id="444" r:id="rId32"/>
    <p:sldId id="442" r:id="rId33"/>
    <p:sldId id="443" r:id="rId34"/>
    <p:sldId id="418" r:id="rId35"/>
    <p:sldId id="436" r:id="rId36"/>
    <p:sldId id="437" r:id="rId37"/>
    <p:sldId id="261" r:id="rId38"/>
    <p:sldId id="265" r:id="rId39"/>
    <p:sldId id="439" r:id="rId40"/>
    <p:sldId id="256" r:id="rId41"/>
    <p:sldId id="421" r:id="rId42"/>
    <p:sldId id="422" r:id="rId43"/>
    <p:sldId id="423" r:id="rId44"/>
    <p:sldId id="424" r:id="rId45"/>
    <p:sldId id="427" r:id="rId46"/>
    <p:sldId id="445" r:id="rId47"/>
    <p:sldId id="446" r:id="rId48"/>
    <p:sldId id="447" r:id="rId49"/>
    <p:sldId id="448" r:id="rId50"/>
    <p:sldId id="449" r:id="rId51"/>
    <p:sldId id="450" r:id="rId52"/>
    <p:sldId id="451" r:id="rId53"/>
    <p:sldId id="452" r:id="rId54"/>
    <p:sldId id="453" r:id="rId55"/>
    <p:sldId id="454" r:id="rId56"/>
    <p:sldId id="455" r:id="rId57"/>
    <p:sldId id="456" r:id="rId58"/>
    <p:sldId id="457" r:id="rId59"/>
    <p:sldId id="458" r:id="rId60"/>
    <p:sldId id="459" r:id="rId61"/>
    <p:sldId id="460" r:id="rId62"/>
    <p:sldId id="461" r:id="rId63"/>
    <p:sldId id="462" r:id="rId64"/>
    <p:sldId id="463" r:id="rId65"/>
    <p:sldId id="464" r:id="rId66"/>
    <p:sldId id="465" r:id="rId67"/>
    <p:sldId id="466" r:id="rId68"/>
    <p:sldId id="467" r:id="rId69"/>
    <p:sldId id="468" r:id="rId70"/>
    <p:sldId id="469" r:id="rId71"/>
    <p:sldId id="470" r:id="rId72"/>
    <p:sldId id="471" r:id="rId73"/>
    <p:sldId id="472" r:id="rId74"/>
    <p:sldId id="473" r:id="rId75"/>
    <p:sldId id="474" r:id="rId76"/>
    <p:sldId id="475" r:id="rId77"/>
    <p:sldId id="476" r:id="rId78"/>
    <p:sldId id="477" r:id="rId79"/>
    <p:sldId id="478" r:id="rId80"/>
    <p:sldId id="479" r:id="rId81"/>
    <p:sldId id="480" r:id="rId82"/>
    <p:sldId id="481" r:id="rId83"/>
    <p:sldId id="482" r:id="rId84"/>
    <p:sldId id="483" r:id="rId85"/>
    <p:sldId id="428" r:id="rId86"/>
    <p:sldId id="429" r:id="rId87"/>
    <p:sldId id="430" r:id="rId88"/>
    <p:sldId id="431" r:id="rId89"/>
    <p:sldId id="432" r:id="rId90"/>
    <p:sldId id="433" r:id="rId91"/>
    <p:sldId id="269" r:id="rId92"/>
    <p:sldId id="484" r:id="rId93"/>
    <p:sldId id="404" r:id="rId94"/>
    <p:sldId id="410" r:id="rId95"/>
    <p:sldId id="407" r:id="rId96"/>
    <p:sldId id="411" r:id="rId97"/>
    <p:sldId id="412" r:id="rId98"/>
    <p:sldId id="413" r:id="rId99"/>
    <p:sldId id="414" r:id="rId100"/>
    <p:sldId id="415" r:id="rId101"/>
    <p:sldId id="409" r:id="rId102"/>
    <p:sldId id="270" r:id="rId103"/>
    <p:sldId id="271" r:id="rId104"/>
    <p:sldId id="346" r:id="rId105"/>
    <p:sldId id="259" r:id="rId106"/>
    <p:sldId id="260" r:id="rId107"/>
    <p:sldId id="441" r:id="rId108"/>
    <p:sldId id="440" r:id="rId109"/>
    <p:sldId id="352" r:id="rId110"/>
    <p:sldId id="349" r:id="rId111"/>
    <p:sldId id="273" r:id="rId112"/>
    <p:sldId id="258" r:id="rId113"/>
    <p:sldId id="372" r:id="rId114"/>
    <p:sldId id="378" r:id="rId1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104"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handoutMaster" Target="handoutMasters/handout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71A3B3-5B33-45F0-BB51-66B81C338757}" type="doc">
      <dgm:prSet loTypeId="urn:microsoft.com/office/officeart/2005/8/layout/chevron1" loCatId="process" qsTypeId="urn:microsoft.com/office/officeart/2005/8/quickstyle/simple1" qsCatId="simple" csTypeId="urn:microsoft.com/office/officeart/2005/8/colors/colorful4" csCatId="colorful" phldr="1"/>
      <dgm:spPr/>
    </dgm:pt>
    <dgm:pt modelId="{373DAC02-174D-4343-A810-84FCD740C6EC}">
      <dgm:prSet phldrT="[Text]"/>
      <dgm:spPr/>
      <dgm:t>
        <a:bodyPr/>
        <a:lstStyle/>
        <a:p>
          <a:r>
            <a:rPr lang="en-GB" dirty="0" smtClean="0"/>
            <a:t>Collecting</a:t>
          </a:r>
          <a:endParaRPr lang="en-GB" dirty="0"/>
        </a:p>
      </dgm:t>
    </dgm:pt>
    <dgm:pt modelId="{9AED17B3-F676-477F-B94D-46F95BA804DE}" type="parTrans" cxnId="{41397DA4-D0C9-4C68-B0F4-7928E8AA9EB3}">
      <dgm:prSet/>
      <dgm:spPr/>
      <dgm:t>
        <a:bodyPr/>
        <a:lstStyle/>
        <a:p>
          <a:endParaRPr lang="en-GB"/>
        </a:p>
      </dgm:t>
    </dgm:pt>
    <dgm:pt modelId="{E2BFB37E-3E2F-4A18-939B-BF8BB999E6ED}" type="sibTrans" cxnId="{41397DA4-D0C9-4C68-B0F4-7928E8AA9EB3}">
      <dgm:prSet/>
      <dgm:spPr/>
      <dgm:t>
        <a:bodyPr/>
        <a:lstStyle/>
        <a:p>
          <a:endParaRPr lang="en-GB"/>
        </a:p>
      </dgm:t>
    </dgm:pt>
    <dgm:pt modelId="{8A0AA9F2-2E89-4FC3-A2BB-4DCF4AC86A94}">
      <dgm:prSet phldrT="[Text]"/>
      <dgm:spPr/>
      <dgm:t>
        <a:bodyPr/>
        <a:lstStyle/>
        <a:p>
          <a:r>
            <a:rPr lang="en-GB" dirty="0" smtClean="0"/>
            <a:t>Coding</a:t>
          </a:r>
          <a:endParaRPr lang="en-GB" dirty="0"/>
        </a:p>
      </dgm:t>
    </dgm:pt>
    <dgm:pt modelId="{39492EEA-260D-415D-B0D4-080291627ED0}" type="parTrans" cxnId="{6DAF68BB-3133-4F2B-B631-6C847416061C}">
      <dgm:prSet/>
      <dgm:spPr/>
      <dgm:t>
        <a:bodyPr/>
        <a:lstStyle/>
        <a:p>
          <a:endParaRPr lang="en-GB"/>
        </a:p>
      </dgm:t>
    </dgm:pt>
    <dgm:pt modelId="{0ADD656C-5866-4246-B0A7-17BE7AC75158}" type="sibTrans" cxnId="{6DAF68BB-3133-4F2B-B631-6C847416061C}">
      <dgm:prSet/>
      <dgm:spPr/>
      <dgm:t>
        <a:bodyPr/>
        <a:lstStyle/>
        <a:p>
          <a:endParaRPr lang="en-GB"/>
        </a:p>
      </dgm:t>
    </dgm:pt>
    <dgm:pt modelId="{9FF8C015-CB10-41F6-90C4-C82C3E2B9389}">
      <dgm:prSet phldrT="[Text]"/>
      <dgm:spPr/>
      <dgm:t>
        <a:bodyPr/>
        <a:lstStyle/>
        <a:p>
          <a:r>
            <a:rPr lang="en-GB" dirty="0" smtClean="0"/>
            <a:t>Communicating</a:t>
          </a:r>
          <a:endParaRPr lang="en-GB" dirty="0"/>
        </a:p>
      </dgm:t>
    </dgm:pt>
    <dgm:pt modelId="{71FA65D9-B820-43BA-BC48-613CA5B39B4A}" type="parTrans" cxnId="{E3396BBB-E430-4980-B5B5-F9D89AB367AA}">
      <dgm:prSet/>
      <dgm:spPr/>
      <dgm:t>
        <a:bodyPr/>
        <a:lstStyle/>
        <a:p>
          <a:endParaRPr lang="en-GB"/>
        </a:p>
      </dgm:t>
    </dgm:pt>
    <dgm:pt modelId="{2544D20B-FD33-42A9-A3DD-779245E2E909}" type="sibTrans" cxnId="{E3396BBB-E430-4980-B5B5-F9D89AB367AA}">
      <dgm:prSet/>
      <dgm:spPr/>
      <dgm:t>
        <a:bodyPr/>
        <a:lstStyle/>
        <a:p>
          <a:endParaRPr lang="en-GB"/>
        </a:p>
      </dgm:t>
    </dgm:pt>
    <dgm:pt modelId="{8E39663D-E5BF-4998-BF47-DBD691D4B533}" type="pres">
      <dgm:prSet presAssocID="{0E71A3B3-5B33-45F0-BB51-66B81C338757}" presName="Name0" presStyleCnt="0">
        <dgm:presLayoutVars>
          <dgm:dir/>
          <dgm:animLvl val="lvl"/>
          <dgm:resizeHandles val="exact"/>
        </dgm:presLayoutVars>
      </dgm:prSet>
      <dgm:spPr/>
    </dgm:pt>
    <dgm:pt modelId="{97AED8CC-F4D5-4DEB-BAC0-C941058AAD67}" type="pres">
      <dgm:prSet presAssocID="{373DAC02-174D-4343-A810-84FCD740C6EC}" presName="parTxOnly" presStyleLbl="node1" presStyleIdx="0" presStyleCnt="3">
        <dgm:presLayoutVars>
          <dgm:chMax val="0"/>
          <dgm:chPref val="0"/>
          <dgm:bulletEnabled val="1"/>
        </dgm:presLayoutVars>
      </dgm:prSet>
      <dgm:spPr/>
      <dgm:t>
        <a:bodyPr/>
        <a:lstStyle/>
        <a:p>
          <a:endParaRPr lang="en-GB"/>
        </a:p>
      </dgm:t>
    </dgm:pt>
    <dgm:pt modelId="{E8625B24-8A69-4A3D-86E4-D9037C305631}" type="pres">
      <dgm:prSet presAssocID="{E2BFB37E-3E2F-4A18-939B-BF8BB999E6ED}" presName="parTxOnlySpace" presStyleCnt="0"/>
      <dgm:spPr/>
    </dgm:pt>
    <dgm:pt modelId="{F8465847-5E60-4B6D-B304-3CC2B9274289}" type="pres">
      <dgm:prSet presAssocID="{8A0AA9F2-2E89-4FC3-A2BB-4DCF4AC86A94}" presName="parTxOnly" presStyleLbl="node1" presStyleIdx="1" presStyleCnt="3">
        <dgm:presLayoutVars>
          <dgm:chMax val="0"/>
          <dgm:chPref val="0"/>
          <dgm:bulletEnabled val="1"/>
        </dgm:presLayoutVars>
      </dgm:prSet>
      <dgm:spPr/>
      <dgm:t>
        <a:bodyPr/>
        <a:lstStyle/>
        <a:p>
          <a:endParaRPr lang="en-GB"/>
        </a:p>
      </dgm:t>
    </dgm:pt>
    <dgm:pt modelId="{56E36458-57C1-4E1E-B40D-CB62DC3824EA}" type="pres">
      <dgm:prSet presAssocID="{0ADD656C-5866-4246-B0A7-17BE7AC75158}" presName="parTxOnlySpace" presStyleCnt="0"/>
      <dgm:spPr/>
    </dgm:pt>
    <dgm:pt modelId="{1C7C406E-F9FC-46EB-B1C8-271F15839B88}" type="pres">
      <dgm:prSet presAssocID="{9FF8C015-CB10-41F6-90C4-C82C3E2B9389}" presName="parTxOnly" presStyleLbl="node1" presStyleIdx="2" presStyleCnt="3">
        <dgm:presLayoutVars>
          <dgm:chMax val="0"/>
          <dgm:chPref val="0"/>
          <dgm:bulletEnabled val="1"/>
        </dgm:presLayoutVars>
      </dgm:prSet>
      <dgm:spPr/>
      <dgm:t>
        <a:bodyPr/>
        <a:lstStyle/>
        <a:p>
          <a:endParaRPr lang="en-GB"/>
        </a:p>
      </dgm:t>
    </dgm:pt>
  </dgm:ptLst>
  <dgm:cxnLst>
    <dgm:cxn modelId="{AB04B27E-BFCB-4C0D-829D-395E33D0AC72}" type="presOf" srcId="{373DAC02-174D-4343-A810-84FCD740C6EC}" destId="{97AED8CC-F4D5-4DEB-BAC0-C941058AAD67}" srcOrd="0" destOrd="0" presId="urn:microsoft.com/office/officeart/2005/8/layout/chevron1"/>
    <dgm:cxn modelId="{41397DA4-D0C9-4C68-B0F4-7928E8AA9EB3}" srcId="{0E71A3B3-5B33-45F0-BB51-66B81C338757}" destId="{373DAC02-174D-4343-A810-84FCD740C6EC}" srcOrd="0" destOrd="0" parTransId="{9AED17B3-F676-477F-B94D-46F95BA804DE}" sibTransId="{E2BFB37E-3E2F-4A18-939B-BF8BB999E6ED}"/>
    <dgm:cxn modelId="{6DAF68BB-3133-4F2B-B631-6C847416061C}" srcId="{0E71A3B3-5B33-45F0-BB51-66B81C338757}" destId="{8A0AA9F2-2E89-4FC3-A2BB-4DCF4AC86A94}" srcOrd="1" destOrd="0" parTransId="{39492EEA-260D-415D-B0D4-080291627ED0}" sibTransId="{0ADD656C-5866-4246-B0A7-17BE7AC75158}"/>
    <dgm:cxn modelId="{C3D6B2ED-D97E-4D45-A96C-42D2C1A0C239}" type="presOf" srcId="{0E71A3B3-5B33-45F0-BB51-66B81C338757}" destId="{8E39663D-E5BF-4998-BF47-DBD691D4B533}" srcOrd="0" destOrd="0" presId="urn:microsoft.com/office/officeart/2005/8/layout/chevron1"/>
    <dgm:cxn modelId="{DCD34B5B-DE22-4C64-A019-7A7CE4E083B6}" type="presOf" srcId="{8A0AA9F2-2E89-4FC3-A2BB-4DCF4AC86A94}" destId="{F8465847-5E60-4B6D-B304-3CC2B9274289}" srcOrd="0" destOrd="0" presId="urn:microsoft.com/office/officeart/2005/8/layout/chevron1"/>
    <dgm:cxn modelId="{E3396BBB-E430-4980-B5B5-F9D89AB367AA}" srcId="{0E71A3B3-5B33-45F0-BB51-66B81C338757}" destId="{9FF8C015-CB10-41F6-90C4-C82C3E2B9389}" srcOrd="2" destOrd="0" parTransId="{71FA65D9-B820-43BA-BC48-613CA5B39B4A}" sibTransId="{2544D20B-FD33-42A9-A3DD-779245E2E909}"/>
    <dgm:cxn modelId="{2762E59F-5035-4F10-8C94-F250A6B56668}" type="presOf" srcId="{9FF8C015-CB10-41F6-90C4-C82C3E2B9389}" destId="{1C7C406E-F9FC-46EB-B1C8-271F15839B88}" srcOrd="0" destOrd="0" presId="urn:microsoft.com/office/officeart/2005/8/layout/chevron1"/>
    <dgm:cxn modelId="{9E19921A-FC45-44E6-92C4-B679D1B86F9E}" type="presParOf" srcId="{8E39663D-E5BF-4998-BF47-DBD691D4B533}" destId="{97AED8CC-F4D5-4DEB-BAC0-C941058AAD67}" srcOrd="0" destOrd="0" presId="urn:microsoft.com/office/officeart/2005/8/layout/chevron1"/>
    <dgm:cxn modelId="{77BD250F-CD2B-45CB-91BD-281709C6082B}" type="presParOf" srcId="{8E39663D-E5BF-4998-BF47-DBD691D4B533}" destId="{E8625B24-8A69-4A3D-86E4-D9037C305631}" srcOrd="1" destOrd="0" presId="urn:microsoft.com/office/officeart/2005/8/layout/chevron1"/>
    <dgm:cxn modelId="{57414B32-CA3B-4C5F-8F6F-B0DA24665785}" type="presParOf" srcId="{8E39663D-E5BF-4998-BF47-DBD691D4B533}" destId="{F8465847-5E60-4B6D-B304-3CC2B9274289}" srcOrd="2" destOrd="0" presId="urn:microsoft.com/office/officeart/2005/8/layout/chevron1"/>
    <dgm:cxn modelId="{491B8825-81F3-4C0A-BC23-840CBCF568BC}" type="presParOf" srcId="{8E39663D-E5BF-4998-BF47-DBD691D4B533}" destId="{56E36458-57C1-4E1E-B40D-CB62DC3824EA}" srcOrd="3" destOrd="0" presId="urn:microsoft.com/office/officeart/2005/8/layout/chevron1"/>
    <dgm:cxn modelId="{761DBDF4-2B57-49F8-9817-12C3D8034EB6}" type="presParOf" srcId="{8E39663D-E5BF-4998-BF47-DBD691D4B533}" destId="{1C7C406E-F9FC-46EB-B1C8-271F15839B88}" srcOrd="4" destOrd="0" presId="urn:microsoft.com/office/officeart/2005/8/layout/chevro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7AED8CC-F4D5-4DEB-BAC0-C941058AAD67}">
      <dsp:nvSpPr>
        <dsp:cNvPr id="0" name=""/>
        <dsp:cNvSpPr/>
      </dsp:nvSpPr>
      <dsp:spPr>
        <a:xfrm>
          <a:off x="1785" y="1596826"/>
          <a:ext cx="2175867" cy="870346"/>
        </a:xfrm>
        <a:prstGeom prst="chevron">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GB" sz="1500" kern="1200" dirty="0" smtClean="0"/>
            <a:t>Collecting</a:t>
          </a:r>
          <a:endParaRPr lang="en-GB" sz="1500" kern="1200" dirty="0"/>
        </a:p>
      </dsp:txBody>
      <dsp:txXfrm>
        <a:off x="1785" y="1596826"/>
        <a:ext cx="2175867" cy="870346"/>
      </dsp:txXfrm>
    </dsp:sp>
    <dsp:sp modelId="{F8465847-5E60-4B6D-B304-3CC2B9274289}">
      <dsp:nvSpPr>
        <dsp:cNvPr id="0" name=""/>
        <dsp:cNvSpPr/>
      </dsp:nvSpPr>
      <dsp:spPr>
        <a:xfrm>
          <a:off x="1960066" y="1596826"/>
          <a:ext cx="2175867" cy="870346"/>
        </a:xfrm>
        <a:prstGeom prst="chevron">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GB" sz="1500" kern="1200" dirty="0" smtClean="0"/>
            <a:t>Coding</a:t>
          </a:r>
          <a:endParaRPr lang="en-GB" sz="1500" kern="1200" dirty="0"/>
        </a:p>
      </dsp:txBody>
      <dsp:txXfrm>
        <a:off x="1960066" y="1596826"/>
        <a:ext cx="2175867" cy="870346"/>
      </dsp:txXfrm>
    </dsp:sp>
    <dsp:sp modelId="{1C7C406E-F9FC-46EB-B1C8-271F15839B88}">
      <dsp:nvSpPr>
        <dsp:cNvPr id="0" name=""/>
        <dsp:cNvSpPr/>
      </dsp:nvSpPr>
      <dsp:spPr>
        <a:xfrm>
          <a:off x="3918346" y="1596826"/>
          <a:ext cx="2175867" cy="870346"/>
        </a:xfrm>
        <a:prstGeom prst="chevron">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GB" sz="1500" kern="1200" dirty="0" smtClean="0"/>
            <a:t>Communicating</a:t>
          </a:r>
          <a:endParaRPr lang="en-GB" sz="1500" kern="1200" dirty="0"/>
        </a:p>
      </dsp:txBody>
      <dsp:txXfrm>
        <a:off x="3918346" y="1596826"/>
        <a:ext cx="2175867" cy="870346"/>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750AAE0-781B-4B75-93B6-C5F6BF69354A}" type="datetimeFigureOut">
              <a:rPr lang="en-GB" smtClean="0"/>
              <a:t>27/04/2011</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1EED87-06B4-4B18-8935-79CD7163D3C4}" type="slidenum">
              <a:rPr lang="en-GB" smtClean="0"/>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694D1F-2816-4BD7-AA9D-9AF9D57A1CEA}" type="datetimeFigureOut">
              <a:rPr lang="en-GB" smtClean="0"/>
              <a:pPr/>
              <a:t>27/04/2011</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90EFBC-B1AE-4A77-9143-D0F857F9362D}"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4D010E79-6A99-4140-A69F-9D839C5DD3E4}" type="slidenum">
              <a:rPr lang="en-US" smtClean="0"/>
              <a:pPr/>
              <a:t>6</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GB" smtClean="0"/>
              <a:t>Protocol integration  - tracing example- stairs example</a:t>
            </a:r>
          </a:p>
          <a:p>
            <a:pPr eaLnBrk="1" hangingPunct="1"/>
            <a:r>
              <a:rPr lang="en-GB" smtClean="0"/>
              <a:t>Pt that communities know – hip and waist example</a:t>
            </a:r>
          </a:p>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6A2741E0-9EBE-4C34-8B0F-24A0A625D167}" type="slidenum">
              <a:rPr lang="en-US" smtClean="0"/>
              <a:pPr/>
              <a:t>15</a:t>
            </a:fld>
            <a:endParaRPr lang="en-US"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11E5657F-C919-444A-B555-953B04F83E39}" type="slidenum">
              <a:rPr lang="en-US" smtClean="0"/>
              <a:pPr/>
              <a:t>16</a:t>
            </a:fld>
            <a:endParaRPr lang="en-US"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403F438E-1358-4AB9-867B-3CC5F4FC862A}" type="slidenum">
              <a:rPr lang="en-US" smtClean="0"/>
              <a:pPr/>
              <a:t>17</a:t>
            </a:fld>
            <a:endParaRPr lang="en-US"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C8E82D06-73A8-48AF-8EB8-8AB9B82B53DC}" type="slidenum">
              <a:rPr lang="en-US" smtClean="0"/>
              <a:pPr/>
              <a:t>18</a:t>
            </a:fld>
            <a:endParaRPr lang="en-US"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4A5FF113-0658-49A3-A1CB-C27B5155F33A}" type="slidenum">
              <a:rPr lang="en-US" smtClean="0"/>
              <a:pPr/>
              <a:t>20</a:t>
            </a:fld>
            <a:endParaRPr lang="en-US" smtClean="0"/>
          </a:p>
        </p:txBody>
      </p:sp>
      <p:sp>
        <p:nvSpPr>
          <p:cNvPr id="91139" name="Rectangle 2"/>
          <p:cNvSpPr>
            <a:spLocks noGrp="1" noRot="1" noChangeAspect="1" noChangeArrowheads="1" noTextEdit="1"/>
          </p:cNvSpPr>
          <p:nvPr>
            <p:ph type="sldImg"/>
          </p:nvPr>
        </p:nvSpPr>
        <p:spPr>
          <a:xfrm>
            <a:off x="1144588" y="685800"/>
            <a:ext cx="4572000" cy="3429000"/>
          </a:xfrm>
          <a:ln/>
        </p:spPr>
      </p:sp>
      <p:sp>
        <p:nvSpPr>
          <p:cNvPr id="91140" name="Rectangle 3"/>
          <p:cNvSpPr>
            <a:spLocks noGrp="1" noChangeArrowheads="1"/>
          </p:cNvSpPr>
          <p:nvPr>
            <p:ph type="body" idx="1"/>
          </p:nvPr>
        </p:nvSpPr>
        <p:spPr>
          <a:xfrm>
            <a:off x="914400" y="4343400"/>
            <a:ext cx="5029200" cy="4114800"/>
          </a:xfrm>
          <a:noFill/>
          <a:ln/>
        </p:spPr>
        <p:txBody>
          <a:bodyPr lIns="91432" tIns="45716" rIns="91432" bIns="45716"/>
          <a:lstStyle/>
          <a:p>
            <a:pPr eaLnBrk="1" hangingPunct="1"/>
            <a:r>
              <a:rPr lang="en-GB" smtClean="0"/>
              <a:t>Local communities know this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522319BC-9BD6-4465-8BA0-3598902BC7D7}" type="slidenum">
              <a:rPr lang="en-US" smtClean="0"/>
              <a:pPr/>
              <a:t>22</a:t>
            </a:fld>
            <a:endParaRPr 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r>
              <a:rPr lang="en-GB" smtClean="0"/>
              <a:t>Waist hip – pie supper</a:t>
            </a: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42485865-1147-4416-BC14-A37CDC45AECF}" type="slidenum">
              <a:rPr lang="en-US" smtClean="0"/>
              <a:pPr/>
              <a:t>23</a:t>
            </a:fld>
            <a:endParaRPr lang="en-US"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2B36ABFB-B96C-4BBB-AE26-A22D6061F40F}" type="slidenum">
              <a:rPr lang="en-US" smtClean="0"/>
              <a:pPr/>
              <a:t>24</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27938A05-E813-42FE-8C98-21B6160488CD}" type="slidenum">
              <a:rPr lang="en-US" smtClean="0"/>
              <a:pPr/>
              <a:t>25</a:t>
            </a:fld>
            <a:endParaRPr 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BB74E1DD-70EB-45E6-BEEB-CAC03C2866A3}" type="slidenum">
              <a:rPr lang="en-US" smtClean="0"/>
              <a:pPr/>
              <a:t>26</a:t>
            </a:fld>
            <a:endParaRPr lang="en-US"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BA8EFAC6-6D4A-4EBC-A54B-4AFC2BC641C9}" type="slidenum">
              <a:rPr lang="en-US" smtClean="0"/>
              <a:pPr/>
              <a:t>7</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1B5175D0-BE52-4DAB-8795-7E23A9A97186}" type="slidenum">
              <a:rPr lang="en-US" smtClean="0"/>
              <a:pPr/>
              <a:t>27</a:t>
            </a:fld>
            <a:endParaRPr lang="en-US"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C365CB9F-46D7-469A-92FC-E73188C101CB}" type="slidenum">
              <a:rPr lang="en-US" smtClean="0"/>
              <a:pPr/>
              <a:t>28</a:t>
            </a:fld>
            <a:endParaRPr lang="en-US"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2E949294-3516-44B2-A0DF-08133BF39307}" type="slidenum">
              <a:rPr lang="en-US" smtClean="0"/>
              <a:pPr/>
              <a:t>29</a:t>
            </a:fld>
            <a:endParaRPr lang="en-US"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p:spPr>
        <p:txBody>
          <a:bodyPr/>
          <a:lstStyle/>
          <a:p>
            <a:endParaRPr lang="en-NZ" smtClean="0"/>
          </a:p>
        </p:txBody>
      </p:sp>
      <p:sp>
        <p:nvSpPr>
          <p:cNvPr id="17412" name="Slide Number Placeholder 3"/>
          <p:cNvSpPr>
            <a:spLocks noGrp="1"/>
          </p:cNvSpPr>
          <p:nvPr>
            <p:ph type="sldNum" sz="quarter" idx="5"/>
          </p:nvPr>
        </p:nvSpPr>
        <p:spPr>
          <a:noFill/>
        </p:spPr>
        <p:txBody>
          <a:bodyPr/>
          <a:lstStyle/>
          <a:p>
            <a:fld id="{68949F66-0DB5-42F6-8A08-6EE19E3636A0}" type="slidenum">
              <a:rPr lang="en-AU" smtClean="0"/>
              <a:pPr/>
              <a:t>38</a:t>
            </a:fld>
            <a:endParaRPr lang="en-AU"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p:spPr>
        <p:txBody>
          <a:bodyPr/>
          <a:lstStyle/>
          <a:p>
            <a:endParaRPr lang="en-NZ" smtClean="0"/>
          </a:p>
        </p:txBody>
      </p:sp>
      <p:sp>
        <p:nvSpPr>
          <p:cNvPr id="19460" name="Slide Number Placeholder 3"/>
          <p:cNvSpPr>
            <a:spLocks noGrp="1"/>
          </p:cNvSpPr>
          <p:nvPr>
            <p:ph type="sldNum" sz="quarter" idx="5"/>
          </p:nvPr>
        </p:nvSpPr>
        <p:spPr>
          <a:noFill/>
        </p:spPr>
        <p:txBody>
          <a:bodyPr/>
          <a:lstStyle/>
          <a:p>
            <a:fld id="{D3505C8A-82F7-4D76-9BED-CCA849D3317F}" type="slidenum">
              <a:rPr lang="en-AU" smtClean="0"/>
              <a:pPr/>
              <a:t>39</a:t>
            </a:fld>
            <a:endParaRPr lang="en-AU"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pPr eaLnBrk="1" hangingPunct="1"/>
            <a:endParaRPr lang="en-US" smtClean="0"/>
          </a:p>
        </p:txBody>
      </p:sp>
      <p:sp>
        <p:nvSpPr>
          <p:cNvPr id="45060" name="Slide Number Placeholder 3"/>
          <p:cNvSpPr>
            <a:spLocks noGrp="1"/>
          </p:cNvSpPr>
          <p:nvPr>
            <p:ph type="sldNum" sz="quarter" idx="5"/>
          </p:nvPr>
        </p:nvSpPr>
        <p:spPr>
          <a:noFill/>
        </p:spPr>
        <p:txBody>
          <a:bodyPr/>
          <a:lstStyle/>
          <a:p>
            <a:fld id="{26F86E7F-B835-473B-B563-4E7DEA708B4C}" type="slidenum">
              <a:rPr lang="en-US" smtClean="0"/>
              <a:pPr/>
              <a:t>46</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pPr eaLnBrk="1" hangingPunct="1"/>
            <a:endParaRPr lang="en-US" smtClean="0"/>
          </a:p>
        </p:txBody>
      </p:sp>
      <p:sp>
        <p:nvSpPr>
          <p:cNvPr id="46084" name="Slide Number Placeholder 3"/>
          <p:cNvSpPr>
            <a:spLocks noGrp="1"/>
          </p:cNvSpPr>
          <p:nvPr>
            <p:ph type="sldNum" sz="quarter" idx="5"/>
          </p:nvPr>
        </p:nvSpPr>
        <p:spPr>
          <a:noFill/>
        </p:spPr>
        <p:txBody>
          <a:bodyPr/>
          <a:lstStyle/>
          <a:p>
            <a:fld id="{202276BF-6225-4CAF-BAC9-ED8B0F5200D4}" type="slidenum">
              <a:rPr lang="en-US" smtClean="0"/>
              <a:pPr/>
              <a:t>47</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eaLnBrk="1" hangingPunct="1"/>
            <a:endParaRPr lang="en-US" smtClean="0"/>
          </a:p>
        </p:txBody>
      </p:sp>
      <p:sp>
        <p:nvSpPr>
          <p:cNvPr id="47108" name="Slide Number Placeholder 3"/>
          <p:cNvSpPr>
            <a:spLocks noGrp="1"/>
          </p:cNvSpPr>
          <p:nvPr>
            <p:ph type="sldNum" sz="quarter" idx="5"/>
          </p:nvPr>
        </p:nvSpPr>
        <p:spPr>
          <a:noFill/>
        </p:spPr>
        <p:txBody>
          <a:bodyPr/>
          <a:lstStyle/>
          <a:p>
            <a:fld id="{AA92EA67-997D-4715-AA24-5A858CC90419}" type="slidenum">
              <a:rPr lang="en-US" smtClean="0"/>
              <a:pPr/>
              <a:t>48</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pPr eaLnBrk="1" hangingPunct="1"/>
            <a:endParaRPr lang="en-US" smtClean="0"/>
          </a:p>
        </p:txBody>
      </p:sp>
      <p:sp>
        <p:nvSpPr>
          <p:cNvPr id="48132" name="Slide Number Placeholder 3"/>
          <p:cNvSpPr>
            <a:spLocks noGrp="1"/>
          </p:cNvSpPr>
          <p:nvPr>
            <p:ph type="sldNum" sz="quarter" idx="5"/>
          </p:nvPr>
        </p:nvSpPr>
        <p:spPr>
          <a:noFill/>
        </p:spPr>
        <p:txBody>
          <a:bodyPr/>
          <a:lstStyle/>
          <a:p>
            <a:fld id="{12BCE887-2235-4D84-9FDC-3B8DBF9B52AB}" type="slidenum">
              <a:rPr lang="en-US" smtClean="0"/>
              <a:pPr/>
              <a:t>49</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pPr eaLnBrk="1" hangingPunct="1"/>
            <a:endParaRPr lang="en-US" smtClean="0"/>
          </a:p>
        </p:txBody>
      </p:sp>
      <p:sp>
        <p:nvSpPr>
          <p:cNvPr id="49156" name="Slide Number Placeholder 3"/>
          <p:cNvSpPr>
            <a:spLocks noGrp="1"/>
          </p:cNvSpPr>
          <p:nvPr>
            <p:ph type="sldNum" sz="quarter" idx="5"/>
          </p:nvPr>
        </p:nvSpPr>
        <p:spPr>
          <a:noFill/>
        </p:spPr>
        <p:txBody>
          <a:bodyPr/>
          <a:lstStyle/>
          <a:p>
            <a:fld id="{4A103339-E69F-4F46-BD34-1DC275CCBCD9}" type="slidenum">
              <a:rPr lang="en-US" smtClean="0"/>
              <a:pPr/>
              <a:t>50</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828B4A9-1769-4C8B-A4B3-201B0D760739}" type="slidenum">
              <a:rPr lang="en-US" sz="1200"/>
              <a:pPr algn="r"/>
              <a:t>8</a:t>
            </a:fld>
            <a:endParaRPr lang="en-US" sz="120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pPr eaLnBrk="1" hangingPunct="1"/>
            <a:endParaRPr lang="en-US" smtClean="0"/>
          </a:p>
        </p:txBody>
      </p:sp>
      <p:sp>
        <p:nvSpPr>
          <p:cNvPr id="50180" name="Slide Number Placeholder 3"/>
          <p:cNvSpPr>
            <a:spLocks noGrp="1"/>
          </p:cNvSpPr>
          <p:nvPr>
            <p:ph type="sldNum" sz="quarter" idx="5"/>
          </p:nvPr>
        </p:nvSpPr>
        <p:spPr>
          <a:noFill/>
        </p:spPr>
        <p:txBody>
          <a:bodyPr/>
          <a:lstStyle/>
          <a:p>
            <a:fld id="{0026B5A5-4541-4D64-8CD3-6EA343E8CB78}" type="slidenum">
              <a:rPr lang="en-US" smtClean="0"/>
              <a:pPr/>
              <a:t>51</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pPr eaLnBrk="1" hangingPunct="1"/>
            <a:endParaRPr lang="en-US" smtClean="0"/>
          </a:p>
        </p:txBody>
      </p:sp>
      <p:sp>
        <p:nvSpPr>
          <p:cNvPr id="51204" name="Slide Number Placeholder 3"/>
          <p:cNvSpPr>
            <a:spLocks noGrp="1"/>
          </p:cNvSpPr>
          <p:nvPr>
            <p:ph type="sldNum" sz="quarter" idx="5"/>
          </p:nvPr>
        </p:nvSpPr>
        <p:spPr>
          <a:noFill/>
        </p:spPr>
        <p:txBody>
          <a:bodyPr/>
          <a:lstStyle/>
          <a:p>
            <a:fld id="{CC96912A-A832-4859-B407-5BC0A73DECEB}" type="slidenum">
              <a:rPr lang="en-US" smtClean="0"/>
              <a:pPr/>
              <a:t>52</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eaLnBrk="1" hangingPunct="1"/>
            <a:endParaRPr lang="en-US" smtClean="0"/>
          </a:p>
        </p:txBody>
      </p:sp>
      <p:sp>
        <p:nvSpPr>
          <p:cNvPr id="52228" name="Slide Number Placeholder 3"/>
          <p:cNvSpPr>
            <a:spLocks noGrp="1"/>
          </p:cNvSpPr>
          <p:nvPr>
            <p:ph type="sldNum" sz="quarter" idx="5"/>
          </p:nvPr>
        </p:nvSpPr>
        <p:spPr>
          <a:noFill/>
        </p:spPr>
        <p:txBody>
          <a:bodyPr/>
          <a:lstStyle/>
          <a:p>
            <a:fld id="{17934B09-A85B-4F85-8546-172380B4BB4B}" type="slidenum">
              <a:rPr lang="en-US" smtClean="0"/>
              <a:pPr/>
              <a:t>53</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pPr eaLnBrk="1" hangingPunct="1"/>
            <a:endParaRPr lang="en-US" smtClean="0"/>
          </a:p>
        </p:txBody>
      </p:sp>
      <p:sp>
        <p:nvSpPr>
          <p:cNvPr id="53252" name="Slide Number Placeholder 3"/>
          <p:cNvSpPr>
            <a:spLocks noGrp="1"/>
          </p:cNvSpPr>
          <p:nvPr>
            <p:ph type="sldNum" sz="quarter" idx="5"/>
          </p:nvPr>
        </p:nvSpPr>
        <p:spPr>
          <a:noFill/>
        </p:spPr>
        <p:txBody>
          <a:bodyPr/>
          <a:lstStyle/>
          <a:p>
            <a:fld id="{005F13B8-C194-4770-BF5B-5AA108815DDE}" type="slidenum">
              <a:rPr lang="en-US" smtClean="0"/>
              <a:pPr/>
              <a:t>54</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pPr eaLnBrk="1" hangingPunct="1"/>
            <a:endParaRPr lang="en-US" smtClean="0"/>
          </a:p>
        </p:txBody>
      </p:sp>
      <p:sp>
        <p:nvSpPr>
          <p:cNvPr id="54276" name="Slide Number Placeholder 3"/>
          <p:cNvSpPr>
            <a:spLocks noGrp="1"/>
          </p:cNvSpPr>
          <p:nvPr>
            <p:ph type="sldNum" sz="quarter" idx="5"/>
          </p:nvPr>
        </p:nvSpPr>
        <p:spPr>
          <a:noFill/>
        </p:spPr>
        <p:txBody>
          <a:bodyPr/>
          <a:lstStyle/>
          <a:p>
            <a:fld id="{6EC711CA-30AA-41A1-B279-4FFD5570601B}" type="slidenum">
              <a:rPr lang="en-US" smtClean="0"/>
              <a:pPr/>
              <a:t>55</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eaLnBrk="1" hangingPunct="1"/>
            <a:endParaRPr lang="en-US" smtClean="0"/>
          </a:p>
        </p:txBody>
      </p:sp>
      <p:sp>
        <p:nvSpPr>
          <p:cNvPr id="55300" name="Slide Number Placeholder 3"/>
          <p:cNvSpPr>
            <a:spLocks noGrp="1"/>
          </p:cNvSpPr>
          <p:nvPr>
            <p:ph type="sldNum" sz="quarter" idx="5"/>
          </p:nvPr>
        </p:nvSpPr>
        <p:spPr>
          <a:noFill/>
        </p:spPr>
        <p:txBody>
          <a:bodyPr/>
          <a:lstStyle/>
          <a:p>
            <a:fld id="{97C4069A-9BED-4531-AC5B-3C0CA07083CE}" type="slidenum">
              <a:rPr lang="en-US" smtClean="0"/>
              <a:pPr/>
              <a:t>56</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pPr eaLnBrk="1" hangingPunct="1"/>
            <a:endParaRPr lang="en-US" smtClean="0"/>
          </a:p>
        </p:txBody>
      </p:sp>
      <p:sp>
        <p:nvSpPr>
          <p:cNvPr id="56324" name="Slide Number Placeholder 3"/>
          <p:cNvSpPr>
            <a:spLocks noGrp="1"/>
          </p:cNvSpPr>
          <p:nvPr>
            <p:ph type="sldNum" sz="quarter" idx="5"/>
          </p:nvPr>
        </p:nvSpPr>
        <p:spPr>
          <a:noFill/>
        </p:spPr>
        <p:txBody>
          <a:bodyPr/>
          <a:lstStyle/>
          <a:p>
            <a:fld id="{592F56CE-BD85-47DA-B613-04A0A09455F7}" type="slidenum">
              <a:rPr lang="en-US" smtClean="0"/>
              <a:pPr/>
              <a:t>57</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pPr eaLnBrk="1" hangingPunct="1"/>
            <a:endParaRPr lang="en-US" smtClean="0"/>
          </a:p>
        </p:txBody>
      </p:sp>
      <p:sp>
        <p:nvSpPr>
          <p:cNvPr id="57348" name="Slide Number Placeholder 3"/>
          <p:cNvSpPr>
            <a:spLocks noGrp="1"/>
          </p:cNvSpPr>
          <p:nvPr>
            <p:ph type="sldNum" sz="quarter" idx="5"/>
          </p:nvPr>
        </p:nvSpPr>
        <p:spPr>
          <a:noFill/>
        </p:spPr>
        <p:txBody>
          <a:bodyPr/>
          <a:lstStyle/>
          <a:p>
            <a:fld id="{596C7DBD-8FD1-49E6-AE15-C6B9CBB39F58}" type="slidenum">
              <a:rPr lang="en-US" smtClean="0"/>
              <a:pPr/>
              <a:t>58</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pPr eaLnBrk="1" hangingPunct="1"/>
            <a:endParaRPr lang="en-US" smtClean="0"/>
          </a:p>
        </p:txBody>
      </p:sp>
      <p:sp>
        <p:nvSpPr>
          <p:cNvPr id="58372" name="Slide Number Placeholder 3"/>
          <p:cNvSpPr>
            <a:spLocks noGrp="1"/>
          </p:cNvSpPr>
          <p:nvPr>
            <p:ph type="sldNum" sz="quarter" idx="5"/>
          </p:nvPr>
        </p:nvSpPr>
        <p:spPr>
          <a:noFill/>
        </p:spPr>
        <p:txBody>
          <a:bodyPr/>
          <a:lstStyle/>
          <a:p>
            <a:fld id="{780FD93F-957E-45B8-8539-7E7983FFE290}" type="slidenum">
              <a:rPr lang="en-US" smtClean="0"/>
              <a:pPr/>
              <a:t>59</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pPr eaLnBrk="1" hangingPunct="1"/>
            <a:endParaRPr lang="en-US" smtClean="0"/>
          </a:p>
        </p:txBody>
      </p:sp>
      <p:sp>
        <p:nvSpPr>
          <p:cNvPr id="59396" name="Slide Number Placeholder 3"/>
          <p:cNvSpPr>
            <a:spLocks noGrp="1"/>
          </p:cNvSpPr>
          <p:nvPr>
            <p:ph type="sldNum" sz="quarter" idx="5"/>
          </p:nvPr>
        </p:nvSpPr>
        <p:spPr>
          <a:noFill/>
        </p:spPr>
        <p:txBody>
          <a:bodyPr/>
          <a:lstStyle/>
          <a:p>
            <a:fld id="{B369C6D5-52DF-4BD9-9E38-986BA7D464A7}" type="slidenum">
              <a:rPr lang="en-US" smtClean="0"/>
              <a:pPr/>
              <a:t>60</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D4BC3897-8B74-493A-9764-6EE07C5DB064}" type="slidenum">
              <a:rPr lang="en-US" smtClean="0"/>
              <a:pPr/>
              <a:t>9</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pPr eaLnBrk="1" hangingPunct="1"/>
            <a:endParaRPr lang="en-US" smtClean="0"/>
          </a:p>
        </p:txBody>
      </p:sp>
      <p:sp>
        <p:nvSpPr>
          <p:cNvPr id="60420" name="Slide Number Placeholder 3"/>
          <p:cNvSpPr>
            <a:spLocks noGrp="1"/>
          </p:cNvSpPr>
          <p:nvPr>
            <p:ph type="sldNum" sz="quarter" idx="5"/>
          </p:nvPr>
        </p:nvSpPr>
        <p:spPr>
          <a:noFill/>
        </p:spPr>
        <p:txBody>
          <a:bodyPr/>
          <a:lstStyle/>
          <a:p>
            <a:fld id="{AD51B233-2E8E-4BB9-963D-F9F28C1FBB67}" type="slidenum">
              <a:rPr lang="en-US" smtClean="0"/>
              <a:pPr/>
              <a:t>61</a:t>
            </a:fld>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pPr eaLnBrk="1" hangingPunct="1"/>
            <a:endParaRPr lang="en-US" smtClean="0"/>
          </a:p>
        </p:txBody>
      </p:sp>
      <p:sp>
        <p:nvSpPr>
          <p:cNvPr id="61444" name="Slide Number Placeholder 3"/>
          <p:cNvSpPr>
            <a:spLocks noGrp="1"/>
          </p:cNvSpPr>
          <p:nvPr>
            <p:ph type="sldNum" sz="quarter" idx="5"/>
          </p:nvPr>
        </p:nvSpPr>
        <p:spPr>
          <a:noFill/>
        </p:spPr>
        <p:txBody>
          <a:bodyPr/>
          <a:lstStyle/>
          <a:p>
            <a:fld id="{20934FB4-4FA9-410D-B1F9-B67FB5D26A59}" type="slidenum">
              <a:rPr lang="en-US" smtClean="0"/>
              <a:pPr/>
              <a:t>62</a:t>
            </a:fld>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pPr eaLnBrk="1" hangingPunct="1"/>
            <a:endParaRPr lang="en-US" smtClean="0"/>
          </a:p>
        </p:txBody>
      </p:sp>
      <p:sp>
        <p:nvSpPr>
          <p:cNvPr id="62468" name="Slide Number Placeholder 3"/>
          <p:cNvSpPr>
            <a:spLocks noGrp="1"/>
          </p:cNvSpPr>
          <p:nvPr>
            <p:ph type="sldNum" sz="quarter" idx="5"/>
          </p:nvPr>
        </p:nvSpPr>
        <p:spPr>
          <a:noFill/>
        </p:spPr>
        <p:txBody>
          <a:bodyPr/>
          <a:lstStyle/>
          <a:p>
            <a:fld id="{3DBACED1-E497-4CED-8468-5B7DD3ECD70E}" type="slidenum">
              <a:rPr lang="en-US" smtClean="0"/>
              <a:pPr/>
              <a:t>63</a:t>
            </a:fld>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pPr eaLnBrk="1" hangingPunct="1"/>
            <a:endParaRPr lang="en-US" smtClean="0"/>
          </a:p>
        </p:txBody>
      </p:sp>
      <p:sp>
        <p:nvSpPr>
          <p:cNvPr id="63492" name="Slide Number Placeholder 3"/>
          <p:cNvSpPr>
            <a:spLocks noGrp="1"/>
          </p:cNvSpPr>
          <p:nvPr>
            <p:ph type="sldNum" sz="quarter" idx="5"/>
          </p:nvPr>
        </p:nvSpPr>
        <p:spPr>
          <a:noFill/>
        </p:spPr>
        <p:txBody>
          <a:bodyPr/>
          <a:lstStyle/>
          <a:p>
            <a:fld id="{500E3062-64BB-4179-846C-0AE50C618DDD}" type="slidenum">
              <a:rPr lang="en-US" smtClean="0"/>
              <a:pPr/>
              <a:t>64</a:t>
            </a:fld>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pPr eaLnBrk="1" hangingPunct="1"/>
            <a:endParaRPr lang="en-US" smtClean="0"/>
          </a:p>
        </p:txBody>
      </p:sp>
      <p:sp>
        <p:nvSpPr>
          <p:cNvPr id="64516" name="Slide Number Placeholder 3"/>
          <p:cNvSpPr>
            <a:spLocks noGrp="1"/>
          </p:cNvSpPr>
          <p:nvPr>
            <p:ph type="sldNum" sz="quarter" idx="5"/>
          </p:nvPr>
        </p:nvSpPr>
        <p:spPr>
          <a:noFill/>
        </p:spPr>
        <p:txBody>
          <a:bodyPr/>
          <a:lstStyle/>
          <a:p>
            <a:fld id="{6E2D30B1-7F38-41B0-8407-A5F59E155B28}" type="slidenum">
              <a:rPr lang="en-US" smtClean="0"/>
              <a:pPr/>
              <a:t>65</a:t>
            </a:fld>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pPr eaLnBrk="1" hangingPunct="1"/>
            <a:endParaRPr lang="en-US" smtClean="0"/>
          </a:p>
        </p:txBody>
      </p:sp>
      <p:sp>
        <p:nvSpPr>
          <p:cNvPr id="65540" name="Slide Number Placeholder 3"/>
          <p:cNvSpPr>
            <a:spLocks noGrp="1"/>
          </p:cNvSpPr>
          <p:nvPr>
            <p:ph type="sldNum" sz="quarter" idx="5"/>
          </p:nvPr>
        </p:nvSpPr>
        <p:spPr>
          <a:noFill/>
        </p:spPr>
        <p:txBody>
          <a:bodyPr/>
          <a:lstStyle/>
          <a:p>
            <a:fld id="{E35B4ED2-853E-4A01-9119-1C08DA1C9166}" type="slidenum">
              <a:rPr lang="en-US" smtClean="0"/>
              <a:pPr/>
              <a:t>66</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pPr eaLnBrk="1" hangingPunct="1"/>
            <a:endParaRPr lang="en-US" smtClean="0"/>
          </a:p>
        </p:txBody>
      </p:sp>
      <p:sp>
        <p:nvSpPr>
          <p:cNvPr id="66564" name="Slide Number Placeholder 3"/>
          <p:cNvSpPr>
            <a:spLocks noGrp="1"/>
          </p:cNvSpPr>
          <p:nvPr>
            <p:ph type="sldNum" sz="quarter" idx="5"/>
          </p:nvPr>
        </p:nvSpPr>
        <p:spPr>
          <a:noFill/>
        </p:spPr>
        <p:txBody>
          <a:bodyPr/>
          <a:lstStyle/>
          <a:p>
            <a:fld id="{112D5C4C-749A-46A3-8E50-9DE04022147E}" type="slidenum">
              <a:rPr lang="en-US" smtClean="0"/>
              <a:pPr/>
              <a:t>67</a:t>
            </a:fld>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pPr eaLnBrk="1" hangingPunct="1"/>
            <a:endParaRPr lang="en-US" smtClean="0"/>
          </a:p>
        </p:txBody>
      </p:sp>
      <p:sp>
        <p:nvSpPr>
          <p:cNvPr id="67588" name="Slide Number Placeholder 3"/>
          <p:cNvSpPr>
            <a:spLocks noGrp="1"/>
          </p:cNvSpPr>
          <p:nvPr>
            <p:ph type="sldNum" sz="quarter" idx="5"/>
          </p:nvPr>
        </p:nvSpPr>
        <p:spPr>
          <a:noFill/>
        </p:spPr>
        <p:txBody>
          <a:bodyPr/>
          <a:lstStyle/>
          <a:p>
            <a:fld id="{EB9E7902-C8E8-41E0-8351-30414099D86B}" type="slidenum">
              <a:rPr lang="en-US" smtClean="0"/>
              <a:pPr/>
              <a:t>68</a:t>
            </a:fld>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eaLnBrk="1" hangingPunct="1"/>
            <a:endParaRPr lang="en-US" smtClean="0"/>
          </a:p>
        </p:txBody>
      </p:sp>
      <p:sp>
        <p:nvSpPr>
          <p:cNvPr id="68612" name="Slide Number Placeholder 3"/>
          <p:cNvSpPr>
            <a:spLocks noGrp="1"/>
          </p:cNvSpPr>
          <p:nvPr>
            <p:ph type="sldNum" sz="quarter" idx="5"/>
          </p:nvPr>
        </p:nvSpPr>
        <p:spPr>
          <a:noFill/>
        </p:spPr>
        <p:txBody>
          <a:bodyPr/>
          <a:lstStyle/>
          <a:p>
            <a:fld id="{AA7A79FF-B161-4074-97C3-6525D1350ADB}" type="slidenum">
              <a:rPr lang="en-US" smtClean="0"/>
              <a:pPr/>
              <a:t>69</a:t>
            </a:fld>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eaLnBrk="1" hangingPunct="1"/>
            <a:endParaRPr lang="en-US" smtClean="0"/>
          </a:p>
        </p:txBody>
      </p:sp>
      <p:sp>
        <p:nvSpPr>
          <p:cNvPr id="69636" name="Slide Number Placeholder 3"/>
          <p:cNvSpPr>
            <a:spLocks noGrp="1"/>
          </p:cNvSpPr>
          <p:nvPr>
            <p:ph type="sldNum" sz="quarter" idx="5"/>
          </p:nvPr>
        </p:nvSpPr>
        <p:spPr>
          <a:noFill/>
        </p:spPr>
        <p:txBody>
          <a:bodyPr/>
          <a:lstStyle/>
          <a:p>
            <a:fld id="{CDF6D634-70A8-4A10-908E-E3734A35F5A9}" type="slidenum">
              <a:rPr lang="en-US" smtClean="0"/>
              <a:pPr/>
              <a:t>70</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57159822-7884-4E67-A932-0A70E724B1BE}" type="slidenum">
              <a:rPr lang="en-US" smtClean="0"/>
              <a:pPr/>
              <a:t>10</a:t>
            </a:fld>
            <a:endParaRPr lang="en-US"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pPr eaLnBrk="1" hangingPunct="1"/>
            <a:endParaRPr lang="en-US" smtClean="0"/>
          </a:p>
        </p:txBody>
      </p:sp>
      <p:sp>
        <p:nvSpPr>
          <p:cNvPr id="70660" name="Slide Number Placeholder 3"/>
          <p:cNvSpPr>
            <a:spLocks noGrp="1"/>
          </p:cNvSpPr>
          <p:nvPr>
            <p:ph type="sldNum" sz="quarter" idx="5"/>
          </p:nvPr>
        </p:nvSpPr>
        <p:spPr>
          <a:noFill/>
        </p:spPr>
        <p:txBody>
          <a:bodyPr/>
          <a:lstStyle/>
          <a:p>
            <a:fld id="{00F87063-F315-4E4D-896B-2757B5E88708}" type="slidenum">
              <a:rPr lang="en-US" smtClean="0"/>
              <a:pPr/>
              <a:t>71</a:t>
            </a:fld>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pPr eaLnBrk="1" hangingPunct="1"/>
            <a:endParaRPr lang="en-US" smtClean="0"/>
          </a:p>
        </p:txBody>
      </p:sp>
      <p:sp>
        <p:nvSpPr>
          <p:cNvPr id="71684" name="Slide Number Placeholder 3"/>
          <p:cNvSpPr>
            <a:spLocks noGrp="1"/>
          </p:cNvSpPr>
          <p:nvPr>
            <p:ph type="sldNum" sz="quarter" idx="5"/>
          </p:nvPr>
        </p:nvSpPr>
        <p:spPr>
          <a:noFill/>
        </p:spPr>
        <p:txBody>
          <a:bodyPr/>
          <a:lstStyle/>
          <a:p>
            <a:fld id="{9AFFEC35-35ED-4A3A-945C-6CABFCF1A2DB}" type="slidenum">
              <a:rPr lang="en-US" smtClean="0"/>
              <a:pPr/>
              <a:t>72</a:t>
            </a:fld>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pPr eaLnBrk="1" hangingPunct="1"/>
            <a:endParaRPr lang="en-US" smtClean="0"/>
          </a:p>
        </p:txBody>
      </p:sp>
      <p:sp>
        <p:nvSpPr>
          <p:cNvPr id="72708" name="Slide Number Placeholder 3"/>
          <p:cNvSpPr>
            <a:spLocks noGrp="1"/>
          </p:cNvSpPr>
          <p:nvPr>
            <p:ph type="sldNum" sz="quarter" idx="5"/>
          </p:nvPr>
        </p:nvSpPr>
        <p:spPr>
          <a:noFill/>
        </p:spPr>
        <p:txBody>
          <a:bodyPr/>
          <a:lstStyle/>
          <a:p>
            <a:fld id="{874BDEA8-114B-4C24-880A-618C4CC6B9F0}" type="slidenum">
              <a:rPr lang="en-US" smtClean="0"/>
              <a:pPr/>
              <a:t>73</a:t>
            </a:fld>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pPr eaLnBrk="1" hangingPunct="1"/>
            <a:endParaRPr lang="en-US" smtClean="0"/>
          </a:p>
        </p:txBody>
      </p:sp>
      <p:sp>
        <p:nvSpPr>
          <p:cNvPr id="73732" name="Slide Number Placeholder 3"/>
          <p:cNvSpPr>
            <a:spLocks noGrp="1"/>
          </p:cNvSpPr>
          <p:nvPr>
            <p:ph type="sldNum" sz="quarter" idx="5"/>
          </p:nvPr>
        </p:nvSpPr>
        <p:spPr>
          <a:noFill/>
        </p:spPr>
        <p:txBody>
          <a:bodyPr/>
          <a:lstStyle/>
          <a:p>
            <a:fld id="{12BF528F-63BE-419B-AE5A-010CA321773F}" type="slidenum">
              <a:rPr lang="en-US" smtClean="0"/>
              <a:pPr/>
              <a:t>74</a:t>
            </a:fld>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endParaRPr lang="en-US" smtClean="0"/>
          </a:p>
        </p:txBody>
      </p:sp>
      <p:sp>
        <p:nvSpPr>
          <p:cNvPr id="74756" name="Slide Number Placeholder 3"/>
          <p:cNvSpPr>
            <a:spLocks noGrp="1"/>
          </p:cNvSpPr>
          <p:nvPr>
            <p:ph type="sldNum" sz="quarter" idx="5"/>
          </p:nvPr>
        </p:nvSpPr>
        <p:spPr>
          <a:noFill/>
        </p:spPr>
        <p:txBody>
          <a:bodyPr/>
          <a:lstStyle/>
          <a:p>
            <a:fld id="{FA3FB6AF-9FD5-498E-86AA-EAC4C8EEFEAF}" type="slidenum">
              <a:rPr lang="en-US" smtClean="0"/>
              <a:pPr/>
              <a:t>75</a:t>
            </a:fld>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eaLnBrk="1" hangingPunct="1"/>
            <a:endParaRPr lang="en-US" smtClean="0"/>
          </a:p>
        </p:txBody>
      </p:sp>
      <p:sp>
        <p:nvSpPr>
          <p:cNvPr id="75780" name="Slide Number Placeholder 3"/>
          <p:cNvSpPr>
            <a:spLocks noGrp="1"/>
          </p:cNvSpPr>
          <p:nvPr>
            <p:ph type="sldNum" sz="quarter" idx="5"/>
          </p:nvPr>
        </p:nvSpPr>
        <p:spPr>
          <a:noFill/>
        </p:spPr>
        <p:txBody>
          <a:bodyPr/>
          <a:lstStyle/>
          <a:p>
            <a:fld id="{C3E0C2A5-63E6-4D5C-A887-78669E8561EF}" type="slidenum">
              <a:rPr lang="en-US" smtClean="0"/>
              <a:pPr/>
              <a:t>76</a:t>
            </a:fld>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pPr eaLnBrk="1" hangingPunct="1"/>
            <a:endParaRPr lang="en-US" smtClean="0"/>
          </a:p>
        </p:txBody>
      </p:sp>
      <p:sp>
        <p:nvSpPr>
          <p:cNvPr id="76804" name="Slide Number Placeholder 3"/>
          <p:cNvSpPr>
            <a:spLocks noGrp="1"/>
          </p:cNvSpPr>
          <p:nvPr>
            <p:ph type="sldNum" sz="quarter" idx="5"/>
          </p:nvPr>
        </p:nvSpPr>
        <p:spPr>
          <a:noFill/>
        </p:spPr>
        <p:txBody>
          <a:bodyPr/>
          <a:lstStyle/>
          <a:p>
            <a:fld id="{1C16E6D1-9C71-4157-8A74-43ADA591B3D9}" type="slidenum">
              <a:rPr lang="en-US" smtClean="0"/>
              <a:pPr/>
              <a:t>77</a:t>
            </a:fld>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pPr eaLnBrk="1" hangingPunct="1"/>
            <a:endParaRPr lang="en-US" smtClean="0"/>
          </a:p>
        </p:txBody>
      </p:sp>
      <p:sp>
        <p:nvSpPr>
          <p:cNvPr id="77828" name="Slide Number Placeholder 3"/>
          <p:cNvSpPr>
            <a:spLocks noGrp="1"/>
          </p:cNvSpPr>
          <p:nvPr>
            <p:ph type="sldNum" sz="quarter" idx="5"/>
          </p:nvPr>
        </p:nvSpPr>
        <p:spPr>
          <a:noFill/>
        </p:spPr>
        <p:txBody>
          <a:bodyPr/>
          <a:lstStyle/>
          <a:p>
            <a:fld id="{E35B8F2A-7B31-4234-A51C-8AA8F19F290D}" type="slidenum">
              <a:rPr lang="en-US" smtClean="0"/>
              <a:pPr/>
              <a:t>78</a:t>
            </a:fld>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pPr eaLnBrk="1" hangingPunct="1"/>
            <a:endParaRPr lang="en-US" smtClean="0"/>
          </a:p>
        </p:txBody>
      </p:sp>
      <p:sp>
        <p:nvSpPr>
          <p:cNvPr id="78852" name="Slide Number Placeholder 3"/>
          <p:cNvSpPr>
            <a:spLocks noGrp="1"/>
          </p:cNvSpPr>
          <p:nvPr>
            <p:ph type="sldNum" sz="quarter" idx="5"/>
          </p:nvPr>
        </p:nvSpPr>
        <p:spPr>
          <a:noFill/>
        </p:spPr>
        <p:txBody>
          <a:bodyPr/>
          <a:lstStyle/>
          <a:p>
            <a:fld id="{C1A0B7C3-2538-414D-A2E3-54C1DA6040F7}" type="slidenum">
              <a:rPr lang="en-US" smtClean="0"/>
              <a:pPr/>
              <a:t>79</a:t>
            </a:fld>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pPr eaLnBrk="1" hangingPunct="1"/>
            <a:endParaRPr lang="en-US" smtClean="0"/>
          </a:p>
        </p:txBody>
      </p:sp>
      <p:sp>
        <p:nvSpPr>
          <p:cNvPr id="79876" name="Slide Number Placeholder 3"/>
          <p:cNvSpPr>
            <a:spLocks noGrp="1"/>
          </p:cNvSpPr>
          <p:nvPr>
            <p:ph type="sldNum" sz="quarter" idx="5"/>
          </p:nvPr>
        </p:nvSpPr>
        <p:spPr>
          <a:noFill/>
        </p:spPr>
        <p:txBody>
          <a:bodyPr/>
          <a:lstStyle/>
          <a:p>
            <a:fld id="{7E6B2194-ED08-4375-BD84-6B5F46DDAFE8}" type="slidenum">
              <a:rPr lang="en-US" smtClean="0"/>
              <a:pPr/>
              <a:t>80</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F865A8E5-EC92-4E17-8514-A01F1F4E8686}" type="slidenum">
              <a:rPr lang="en-US" smtClean="0"/>
              <a:pPr/>
              <a:t>11</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GB" smtClean="0"/>
              <a:t>DOB</a:t>
            </a:r>
          </a:p>
          <a:p>
            <a:pPr eaLnBrk="1" hangingPunct="1"/>
            <a:r>
              <a:rPr lang="en-GB" smtClean="0"/>
              <a:t>Eerror trappnbg softrware</a:t>
            </a:r>
          </a:p>
          <a:p>
            <a:pPr eaLnBrk="1" hangingPunct="1"/>
            <a:r>
              <a:rPr lang="en-GB" smtClean="0"/>
              <a:t>wirelessnotepad</a:t>
            </a:r>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pPr eaLnBrk="1" hangingPunct="1"/>
            <a:endParaRPr lang="en-US" smtClean="0"/>
          </a:p>
        </p:txBody>
      </p:sp>
      <p:sp>
        <p:nvSpPr>
          <p:cNvPr id="80900" name="Slide Number Placeholder 3"/>
          <p:cNvSpPr>
            <a:spLocks noGrp="1"/>
          </p:cNvSpPr>
          <p:nvPr>
            <p:ph type="sldNum" sz="quarter" idx="5"/>
          </p:nvPr>
        </p:nvSpPr>
        <p:spPr>
          <a:noFill/>
        </p:spPr>
        <p:txBody>
          <a:bodyPr/>
          <a:lstStyle/>
          <a:p>
            <a:fld id="{77229373-2705-495C-9247-45E53AB546E1}" type="slidenum">
              <a:rPr lang="en-US" smtClean="0"/>
              <a:pPr/>
              <a:t>81</a:t>
            </a:fld>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pPr eaLnBrk="1" hangingPunct="1"/>
            <a:endParaRPr lang="en-US" smtClean="0"/>
          </a:p>
        </p:txBody>
      </p:sp>
      <p:sp>
        <p:nvSpPr>
          <p:cNvPr id="81924" name="Slide Number Placeholder 3"/>
          <p:cNvSpPr>
            <a:spLocks noGrp="1"/>
          </p:cNvSpPr>
          <p:nvPr>
            <p:ph type="sldNum" sz="quarter" idx="5"/>
          </p:nvPr>
        </p:nvSpPr>
        <p:spPr>
          <a:noFill/>
        </p:spPr>
        <p:txBody>
          <a:bodyPr/>
          <a:lstStyle/>
          <a:p>
            <a:fld id="{628DCA39-7977-4C11-8A02-BA5CADA53FB1}" type="slidenum">
              <a:rPr lang="en-US" smtClean="0"/>
              <a:pPr/>
              <a:t>82</a:t>
            </a:fld>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endParaRPr lang="en-US" smtClean="0"/>
          </a:p>
        </p:txBody>
      </p:sp>
      <p:sp>
        <p:nvSpPr>
          <p:cNvPr id="82948" name="Slide Number Placeholder 3"/>
          <p:cNvSpPr>
            <a:spLocks noGrp="1"/>
          </p:cNvSpPr>
          <p:nvPr>
            <p:ph type="sldNum" sz="quarter" idx="5"/>
          </p:nvPr>
        </p:nvSpPr>
        <p:spPr>
          <a:noFill/>
        </p:spPr>
        <p:txBody>
          <a:bodyPr/>
          <a:lstStyle/>
          <a:p>
            <a:fld id="{F11E2504-EEF3-4471-BD78-0B8BC55F80B7}" type="slidenum">
              <a:rPr lang="en-US" smtClean="0"/>
              <a:pPr/>
              <a:t>83</a:t>
            </a:fld>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166A7103-3024-42C6-8924-23DEBEC926FA}" type="slidenum">
              <a:rPr lang="en-US" smtClean="0"/>
              <a:pPr/>
              <a:t>84</a:t>
            </a:fld>
            <a:endParaRPr lang="en-US" smtClean="0"/>
          </a:p>
        </p:txBody>
      </p:sp>
      <p:sp>
        <p:nvSpPr>
          <p:cNvPr id="83971" name="Rectangle 2"/>
          <p:cNvSpPr>
            <a:spLocks noGrp="1" noRot="1" noChangeAspect="1" noChangeArrowheads="1" noTextEdit="1"/>
          </p:cNvSpPr>
          <p:nvPr>
            <p:ph type="sldImg"/>
          </p:nvPr>
        </p:nvSpPr>
        <p:spPr>
          <a:xfrm>
            <a:off x="1144588" y="685800"/>
            <a:ext cx="4572000" cy="3429000"/>
          </a:xfrm>
          <a:ln/>
        </p:spPr>
      </p:sp>
      <p:sp>
        <p:nvSpPr>
          <p:cNvPr id="83972" name="Rectangle 3"/>
          <p:cNvSpPr>
            <a:spLocks noGrp="1" noChangeArrowheads="1"/>
          </p:cNvSpPr>
          <p:nvPr>
            <p:ph type="body" idx="1"/>
          </p:nvPr>
        </p:nvSpPr>
        <p:spPr>
          <a:xfrm>
            <a:off x="914400" y="4343400"/>
            <a:ext cx="5029200" cy="4114800"/>
          </a:xfrm>
          <a:noFill/>
          <a:ln/>
        </p:spPr>
        <p:txBody>
          <a:bodyPr lIns="91432" tIns="45716" rIns="91432" bIns="45716"/>
          <a:lstStyle/>
          <a:p>
            <a:pPr eaLnBrk="1" hangingPunct="1"/>
            <a:r>
              <a:rPr lang="en-GB" smtClean="0"/>
              <a:t>Local communities know this</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p:spPr>
        <p:txBody>
          <a:bodyPr/>
          <a:lstStyle/>
          <a:p>
            <a:endParaRPr lang="en-NZ" smtClean="0"/>
          </a:p>
        </p:txBody>
      </p:sp>
      <p:sp>
        <p:nvSpPr>
          <p:cNvPr id="21508" name="Slide Number Placeholder 3"/>
          <p:cNvSpPr>
            <a:spLocks noGrp="1"/>
          </p:cNvSpPr>
          <p:nvPr>
            <p:ph type="sldNum" sz="quarter" idx="5"/>
          </p:nvPr>
        </p:nvSpPr>
        <p:spPr>
          <a:noFill/>
        </p:spPr>
        <p:txBody>
          <a:bodyPr/>
          <a:lstStyle/>
          <a:p>
            <a:fld id="{C13E744D-2AB5-453A-95B7-1EF001D8DEC0}" type="slidenum">
              <a:rPr lang="en-AU" smtClean="0"/>
              <a:pPr/>
              <a:t>91</a:t>
            </a:fld>
            <a:endParaRPr lang="en-AU"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pPr eaLnBrk="1" hangingPunct="1"/>
            <a:endParaRPr lang="en-US" smtClean="0"/>
          </a:p>
        </p:txBody>
      </p:sp>
      <p:sp>
        <p:nvSpPr>
          <p:cNvPr id="26628" name="Slide Number Placeholder 3"/>
          <p:cNvSpPr>
            <a:spLocks noGrp="1"/>
          </p:cNvSpPr>
          <p:nvPr>
            <p:ph type="sldNum" sz="quarter" idx="5"/>
          </p:nvPr>
        </p:nvSpPr>
        <p:spPr>
          <a:noFill/>
        </p:spPr>
        <p:txBody>
          <a:bodyPr/>
          <a:lstStyle/>
          <a:p>
            <a:fld id="{BD88E022-8494-4F26-AF65-110766E25927}" type="slidenum">
              <a:rPr lang="en-GB" smtClean="0"/>
              <a:pPr/>
              <a:t>93</a:t>
            </a:fld>
            <a:endParaRPr lang="en-GB"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9432AF80-D554-4A63-AB10-C6C5D42EAF1C}" type="slidenum">
              <a:rPr lang="en-GB" smtClean="0"/>
              <a:pPr/>
              <a:t>94</a:t>
            </a:fld>
            <a:endParaRPr lang="en-GB"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BA90B744-BA76-4401-9506-A2F2B7AA26B3}" type="slidenum">
              <a:rPr lang="en-GB" smtClean="0"/>
              <a:pPr/>
              <a:t>95</a:t>
            </a:fld>
            <a:endParaRPr lang="en-GB"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9E814634-B736-4792-A10F-0F818B2FA46C}" type="slidenum">
              <a:rPr lang="en-GB" smtClean="0"/>
              <a:pPr/>
              <a:t>96</a:t>
            </a:fld>
            <a:endParaRPr lang="en-GB"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DDCB5E86-3F90-4A63-BBC2-E51468DD4634}" type="slidenum">
              <a:rPr lang="en-GB" smtClean="0"/>
              <a:pPr/>
              <a:t>97</a:t>
            </a:fld>
            <a:endParaRPr lang="en-GB"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084FD6E7-D09C-4813-89C1-B9C49B9120C6}" type="slidenum">
              <a:rPr lang="en-US" smtClean="0"/>
              <a:pPr/>
              <a:t>12</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1CE3595F-63B5-4393-B4A1-9BA6AFA425B3}" type="slidenum">
              <a:rPr lang="en-GB" smtClean="0"/>
              <a:pPr/>
              <a:t>98</a:t>
            </a:fld>
            <a:endParaRPr lang="en-GB"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DF32AB79-3A5B-4DE6-B3FC-A886DE4936CA}" type="slidenum">
              <a:rPr lang="en-GB" smtClean="0"/>
              <a:pPr/>
              <a:t>99</a:t>
            </a:fld>
            <a:endParaRPr lang="en-GB"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7C3CFF40-4DC5-4AC3-9FBA-3593E1FAC12F}" type="slidenum">
              <a:rPr lang="en-GB" smtClean="0"/>
              <a:pPr/>
              <a:t>100</a:t>
            </a:fld>
            <a:endParaRPr lang="en-GB"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1964C9D6-AD82-4421-9936-5CB15E13F17B}" type="slidenum">
              <a:rPr lang="en-GB" smtClean="0"/>
              <a:pPr/>
              <a:t>101</a:t>
            </a:fld>
            <a:endParaRPr lang="en-GB"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endParaRPr lang="en-NZ" smtClean="0"/>
          </a:p>
        </p:txBody>
      </p:sp>
      <p:sp>
        <p:nvSpPr>
          <p:cNvPr id="22532" name="Slide Number Placeholder 3"/>
          <p:cNvSpPr>
            <a:spLocks noGrp="1"/>
          </p:cNvSpPr>
          <p:nvPr>
            <p:ph type="sldNum" sz="quarter" idx="5"/>
          </p:nvPr>
        </p:nvSpPr>
        <p:spPr>
          <a:noFill/>
        </p:spPr>
        <p:txBody>
          <a:bodyPr/>
          <a:lstStyle/>
          <a:p>
            <a:fld id="{9B5EE2CE-5508-445A-8281-CFD74FEB8BBF}" type="slidenum">
              <a:rPr lang="en-AU" smtClean="0"/>
              <a:pPr/>
              <a:t>102</a:t>
            </a:fld>
            <a:endParaRPr lang="en-AU"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0F025953-105C-40D7-9E63-F26867D1F9DF}" type="slidenum">
              <a:rPr lang="en-AU" smtClean="0"/>
              <a:pPr/>
              <a:t>103</a:t>
            </a:fld>
            <a:endParaRPr lang="en-AU" smtClean="0"/>
          </a:p>
        </p:txBody>
      </p:sp>
      <p:sp>
        <p:nvSpPr>
          <p:cNvPr id="23555" name="Rectangle 2"/>
          <p:cNvSpPr>
            <a:spLocks noGrp="1" noChangeArrowheads="1"/>
          </p:cNvSpPr>
          <p:nvPr>
            <p:ph type="body" idx="1"/>
          </p:nvPr>
        </p:nvSpPr>
        <p:spPr>
          <a:xfrm>
            <a:off x="913872" y="4343364"/>
            <a:ext cx="5030256" cy="3850029"/>
          </a:xfrm>
          <a:noFill/>
          <a:ln/>
        </p:spPr>
        <p:txBody>
          <a:bodyPr lIns="92063" tIns="46032" rIns="92063" bIns="46032"/>
          <a:lstStyle/>
          <a:p>
            <a:pPr eaLnBrk="1" hangingPunct="1"/>
            <a:endParaRPr lang="en-NZ" smtClean="0"/>
          </a:p>
        </p:txBody>
      </p:sp>
      <p:sp>
        <p:nvSpPr>
          <p:cNvPr id="23556" name="Rectangle 3"/>
          <p:cNvSpPr>
            <a:spLocks noGrp="1" noRot="1" noChangeAspect="1" noChangeArrowheads="1" noTextEdit="1"/>
          </p:cNvSpPr>
          <p:nvPr>
            <p:ph type="sldImg"/>
          </p:nvPr>
        </p:nvSpPr>
        <p:spPr>
          <a:xfrm>
            <a:off x="1289050" y="793750"/>
            <a:ext cx="4279900" cy="3209925"/>
          </a:xfrm>
          <a:ln w="12700" cap="flat">
            <a:solidFill>
              <a:schemeClr val="tx1"/>
            </a:solidFill>
          </a:ln>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BD494479-DCD8-443B-8C45-1288B0890537}" type="slidenum">
              <a:rPr lang="en-US" smtClean="0"/>
              <a:pPr/>
              <a:t>110</a:t>
            </a:fld>
            <a:endParaRPr lang="en-US" smtClean="0"/>
          </a:p>
        </p:txBody>
      </p:sp>
      <p:sp>
        <p:nvSpPr>
          <p:cNvPr id="5529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63E0C97-005A-4B17-8B7F-BEB3F4BDB08B}" type="slidenum">
              <a:rPr lang="en-GB" sz="1200"/>
              <a:pPr algn="r"/>
              <a:t>110</a:t>
            </a:fld>
            <a:endParaRPr lang="en-GB" sz="1200"/>
          </a:p>
        </p:txBody>
      </p:sp>
      <p:sp>
        <p:nvSpPr>
          <p:cNvPr id="55300" name="Rectangle 2"/>
          <p:cNvSpPr>
            <a:spLocks noGrp="1" noRot="1" noChangeAspect="1" noChangeArrowheads="1" noTextEdit="1"/>
          </p:cNvSpPr>
          <p:nvPr>
            <p:ph type="sldImg"/>
          </p:nvPr>
        </p:nvSpPr>
        <p:spPr>
          <a:ln/>
        </p:spPr>
      </p:sp>
      <p:sp>
        <p:nvSpPr>
          <p:cNvPr id="55301" name="Rectangle 3"/>
          <p:cNvSpPr>
            <a:spLocks noGrp="1" noChangeArrowheads="1"/>
          </p:cNvSpPr>
          <p:nvPr>
            <p:ph type="body" idx="1"/>
          </p:nvPr>
        </p:nvSpPr>
        <p:spPr>
          <a:noFill/>
          <a:ln/>
        </p:spPr>
        <p:txBody>
          <a:bodyPr/>
          <a:lstStyle/>
          <a:p>
            <a:pPr eaLnBrk="1" hangingPunct="1"/>
            <a:r>
              <a:rPr lang="en-GB" smtClean="0"/>
              <a:t>Im going to follow onfrom Prof. Jaegersberg and look at problems and opportunities in very large systems, connecting hundreds fo different communities.</a:t>
            </a:r>
          </a:p>
          <a:p>
            <a:pPr eaLnBrk="1" hangingPunct="1"/>
            <a:endParaRPr lang="en-GB" smtClean="0"/>
          </a:p>
          <a:p>
            <a:pPr eaLnBrk="1" hangingPunct="1"/>
            <a:r>
              <a:rPr lang="en-GB" smtClean="0"/>
              <a:t>In parallell computing systems such as GRIDS for example, or in large transregional networks this has been a huge problem.</a:t>
            </a:r>
          </a:p>
          <a:p>
            <a:pPr eaLnBrk="1" hangingPunct="1"/>
            <a:endParaRPr lang="en-GB" smtClean="0"/>
          </a:p>
          <a:p>
            <a:pPr eaLnBrk="1" hangingPunct="1"/>
            <a:r>
              <a:rPr lang="en-GB" smtClean="0"/>
              <a:t>Transreginal systems are very expensive, and often very problematic. The reasons are usually NOT technical!</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6D9C6CB-D2D9-465B-B311-3D64F4BE4EF3}" type="slidenum">
              <a:rPr lang="en-US" sz="1200"/>
              <a:pPr algn="r"/>
              <a:t>113</a:t>
            </a:fld>
            <a:endParaRPr lang="en-US" sz="120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05C57F5-6D9C-4245-B518-D0727C50AC4A}" type="slidenum">
              <a:rPr lang="en-US" sz="1200"/>
              <a:pPr algn="r"/>
              <a:t>114</a:t>
            </a:fld>
            <a:endParaRPr lang="en-US" sz="120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1CBEA07F-5CE8-45D3-AF4B-3A41A71FE0AF}" type="slidenum">
              <a:rPr lang="en-US" smtClean="0"/>
              <a:pPr/>
              <a:t>13</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1711F508-3073-4212-8ABB-6C21270B6AC0}" type="slidenum">
              <a:rPr lang="en-US" smtClean="0"/>
              <a:pPr/>
              <a:t>14</a:t>
            </a:fld>
            <a:endParaRPr 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98EA932-0EB8-4C2C-A171-16686DBD0A5D}" type="datetimeFigureOut">
              <a:rPr lang="en-GB" smtClean="0"/>
              <a:pPr/>
              <a:t>27/04/2011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64B695-6F31-4F87-89D2-416BAEAA93A5}"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98EA932-0EB8-4C2C-A171-16686DBD0A5D}" type="datetimeFigureOut">
              <a:rPr lang="en-GB" smtClean="0"/>
              <a:pPr/>
              <a:t>27/04/2011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64B695-6F31-4F87-89D2-416BAEAA93A5}"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98EA932-0EB8-4C2C-A171-16686DBD0A5D}" type="datetimeFigureOut">
              <a:rPr lang="en-GB" smtClean="0"/>
              <a:pPr/>
              <a:t>27/04/2011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64B695-6F31-4F87-89D2-416BAEAA93A5}" type="slidenum">
              <a:rPr lang="en-GB" smtClean="0"/>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457200" y="1600200"/>
            <a:ext cx="4038600" cy="4525963"/>
          </a:xfrm>
        </p:spPr>
        <p:txBody>
          <a:bodyPr/>
          <a:lstStyle/>
          <a:p>
            <a:pPr lvl="0"/>
            <a:endParaRPr lang="en-US" noProof="0" smtClean="0"/>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D8E75F3-C2F0-4F0C-885D-C0B6EE9047BA}" type="slidenum">
              <a:rPr lang="en-GB"/>
              <a:pPr>
                <a:defRPr/>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7848600" cy="1143000"/>
          </a:xfrm>
        </p:spPr>
        <p:txBody>
          <a:bodyPr/>
          <a:lstStyle/>
          <a:p>
            <a:r>
              <a:rPr lang="en-US" smtClean="0"/>
              <a:t>Click to edit Master title style</a:t>
            </a:r>
            <a:endParaRPr lang="en-GB"/>
          </a:p>
        </p:txBody>
      </p:sp>
      <p:sp>
        <p:nvSpPr>
          <p:cNvPr id="3" name="Content Placeholder 2"/>
          <p:cNvSpPr>
            <a:spLocks noGrp="1"/>
          </p:cNvSpPr>
          <p:nvPr>
            <p:ph sz="quarter" idx="1"/>
          </p:nvPr>
        </p:nvSpPr>
        <p:spPr>
          <a:xfrm>
            <a:off x="609600" y="1828800"/>
            <a:ext cx="38481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609600" y="3962400"/>
            <a:ext cx="38481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half" idx="3"/>
          </p:nvPr>
        </p:nvSpPr>
        <p:spPr>
          <a:xfrm>
            <a:off x="4610100" y="1828800"/>
            <a:ext cx="38481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4"/>
          <p:cNvSpPr>
            <a:spLocks noGrp="1" noChangeArrowheads="1"/>
          </p:cNvSpPr>
          <p:nvPr>
            <p:ph type="dt" sz="half" idx="10"/>
          </p:nvPr>
        </p:nvSpPr>
        <p:spPr>
          <a:ln/>
        </p:spPr>
        <p:txBody>
          <a:bodyPr/>
          <a:lstStyle>
            <a:lvl1pPr>
              <a:defRPr/>
            </a:lvl1pPr>
          </a:lstStyle>
          <a:p>
            <a:pPr>
              <a:defRPr/>
            </a:pPr>
            <a:endParaRPr lang="en-GB"/>
          </a:p>
        </p:txBody>
      </p:sp>
      <p:sp>
        <p:nvSpPr>
          <p:cNvPr id="7" name="Rectangle 5"/>
          <p:cNvSpPr>
            <a:spLocks noGrp="1" noChangeArrowheads="1"/>
          </p:cNvSpPr>
          <p:nvPr>
            <p:ph type="ftr" sz="quarter" idx="11"/>
          </p:nvPr>
        </p:nvSpPr>
        <p:spPr>
          <a:ln/>
        </p:spPr>
        <p:txBody>
          <a:bodyPr/>
          <a:lstStyle>
            <a:lvl1pPr>
              <a:defRPr/>
            </a:lvl1pPr>
          </a:lstStyle>
          <a:p>
            <a:pPr>
              <a:defRPr/>
            </a:pPr>
            <a:endParaRPr lang="en-GB"/>
          </a:p>
        </p:txBody>
      </p:sp>
      <p:sp>
        <p:nvSpPr>
          <p:cNvPr id="8" name="Rectangle 6"/>
          <p:cNvSpPr>
            <a:spLocks noGrp="1" noChangeArrowheads="1"/>
          </p:cNvSpPr>
          <p:nvPr>
            <p:ph type="sldNum" sz="quarter" idx="12"/>
          </p:nvPr>
        </p:nvSpPr>
        <p:spPr>
          <a:ln/>
        </p:spPr>
        <p:txBody>
          <a:bodyPr/>
          <a:lstStyle>
            <a:lvl1pPr>
              <a:defRPr/>
            </a:lvl1pPr>
          </a:lstStyle>
          <a:p>
            <a:pPr>
              <a:defRPr/>
            </a:pPr>
            <a:fld id="{7788BC87-4BD5-4CE4-A06B-698B6E24CB0A}" type="slidenum">
              <a:rPr lang="en-GB"/>
              <a:pPr>
                <a:defRPr/>
              </a:pPr>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7848600" cy="1143000"/>
          </a:xfrm>
        </p:spPr>
        <p:txBody>
          <a:bodyPr/>
          <a:lstStyle/>
          <a:p>
            <a:r>
              <a:rPr lang="en-US" smtClean="0"/>
              <a:t>Click to edit Master title style</a:t>
            </a:r>
            <a:endParaRPr lang="en-GB"/>
          </a:p>
        </p:txBody>
      </p:sp>
      <p:sp>
        <p:nvSpPr>
          <p:cNvPr id="3" name="Content Placeholder 2"/>
          <p:cNvSpPr>
            <a:spLocks noGrp="1"/>
          </p:cNvSpPr>
          <p:nvPr>
            <p:ph sz="half" idx="1"/>
          </p:nvPr>
        </p:nvSpPr>
        <p:spPr>
          <a:xfrm>
            <a:off x="609600" y="1828800"/>
            <a:ext cx="38481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10100" y="1828800"/>
            <a:ext cx="38481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680A652-B951-42E0-8386-44098CA672C3}" type="slidenum">
              <a:rPr lang="en-GB"/>
              <a:pPr>
                <a:defRPr/>
              </a:pPr>
              <a:t>‹#›</a:t>
            </a:fld>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7848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09600" y="1828800"/>
            <a:ext cx="38481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10100" y="1828800"/>
            <a:ext cx="38481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1B0702D4-CF78-4A86-83B9-D13C8D8465EA}"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98EA932-0EB8-4C2C-A171-16686DBD0A5D}" type="datetimeFigureOut">
              <a:rPr lang="en-GB" smtClean="0"/>
              <a:pPr/>
              <a:t>27/04/2011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64B695-6F31-4F87-89D2-416BAEAA93A5}"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98EA932-0EB8-4C2C-A171-16686DBD0A5D}" type="datetimeFigureOut">
              <a:rPr lang="en-GB" smtClean="0"/>
              <a:pPr/>
              <a:t>27/04/2011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464B695-6F31-4F87-89D2-416BAEAA93A5}"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98EA932-0EB8-4C2C-A171-16686DBD0A5D}" type="datetimeFigureOut">
              <a:rPr lang="en-GB" smtClean="0"/>
              <a:pPr/>
              <a:t>27/04/2011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64B695-6F31-4F87-89D2-416BAEAA93A5}"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98EA932-0EB8-4C2C-A171-16686DBD0A5D}" type="datetimeFigureOut">
              <a:rPr lang="en-GB" smtClean="0"/>
              <a:pPr/>
              <a:t>27/04/2011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464B695-6F31-4F87-89D2-416BAEAA93A5}"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98EA932-0EB8-4C2C-A171-16686DBD0A5D}" type="datetimeFigureOut">
              <a:rPr lang="en-GB" smtClean="0"/>
              <a:pPr/>
              <a:t>27/04/2011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464B695-6F31-4F87-89D2-416BAEAA93A5}"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8EA932-0EB8-4C2C-A171-16686DBD0A5D}" type="datetimeFigureOut">
              <a:rPr lang="en-GB" smtClean="0"/>
              <a:pPr/>
              <a:t>27/04/2011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464B695-6F31-4F87-89D2-416BAEAA93A5}"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8EA932-0EB8-4C2C-A171-16686DBD0A5D}" type="datetimeFigureOut">
              <a:rPr lang="en-GB" smtClean="0"/>
              <a:pPr/>
              <a:t>27/04/2011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64B695-6F31-4F87-89D2-416BAEAA93A5}"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8EA932-0EB8-4C2C-A171-16686DBD0A5D}" type="datetimeFigureOut">
              <a:rPr lang="en-GB" smtClean="0"/>
              <a:pPr/>
              <a:t>27/04/2011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464B695-6F31-4F87-89D2-416BAEAA93A5}"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8EA932-0EB8-4C2C-A171-16686DBD0A5D}" type="datetimeFigureOut">
              <a:rPr lang="en-GB" smtClean="0"/>
              <a:pPr/>
              <a:t>27/04/2011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64B695-6F31-4F87-89D2-416BAEAA93A5}"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72.xml"/><Relationship Id="rId1" Type="http://schemas.openxmlformats.org/officeDocument/2006/relationships/slideLayout" Target="../slideLayouts/slideLayout7.xml"/><Relationship Id="rId5" Type="http://schemas.openxmlformats.org/officeDocument/2006/relationships/image" Target="../media/image47.jpeg"/><Relationship Id="rId4" Type="http://schemas.openxmlformats.org/officeDocument/2006/relationships/image" Target="../media/image54.png"/></Relationships>
</file>

<file path=ppt/slides/_rels/slide10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73.xml"/><Relationship Id="rId1" Type="http://schemas.openxmlformats.org/officeDocument/2006/relationships/slideLayout" Target="../slideLayouts/slideLayout12.xml"/><Relationship Id="rId5" Type="http://schemas.openxmlformats.org/officeDocument/2006/relationships/image" Target="../media/image55.png"/><Relationship Id="rId4" Type="http://schemas.openxmlformats.org/officeDocument/2006/relationships/image" Target="../media/image54.pn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hyperlink" Target="http://www.telescot.org/" TargetMode="External"/><Relationship Id="rId7" Type="http://schemas.openxmlformats.org/officeDocument/2006/relationships/image" Target="../media/image61.jpeg"/><Relationship Id="rId2" Type="http://schemas.openxmlformats.org/officeDocument/2006/relationships/notesSlide" Target="../notesSlides/notesSlide76.xml"/><Relationship Id="rId1" Type="http://schemas.openxmlformats.org/officeDocument/2006/relationships/slideLayout" Target="../slideLayouts/slideLayout7.xml"/><Relationship Id="rId6" Type="http://schemas.openxmlformats.org/officeDocument/2006/relationships/hyperlink" Target="mailto:Jenny.Ure@ed.ac.uk" TargetMode="External"/><Relationship Id="rId5" Type="http://schemas.openxmlformats.org/officeDocument/2006/relationships/hyperlink" Target="http://telemed.wikispaces.com/" TargetMode="External"/><Relationship Id="rId4" Type="http://schemas.openxmlformats.org/officeDocument/2006/relationships/hyperlink" Target="http://www.telescot.org/uploads/4/5/9/4/4594120/telescot-copd-pilot-report.pdf" TargetMode="Externa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hyperlink" Target="http://www.neurogrid.ac.uk/" TargetMode="External"/><Relationship Id="rId7"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22.jpeg"/><Relationship Id="rId4" Type="http://schemas.openxmlformats.org/officeDocument/2006/relationships/hyperlink" Target="mailto:Jenny.Ure@ed.ac.uk"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hyperlink" Target="http://www.telescot.org/" TargetMode="External"/><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hyperlink" Target="http://telehealthpilot.wikispaces.com/" TargetMode="External"/></Relationships>
</file>

<file path=ppt/slides/_rels/slide4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hyperlink" Target="http://www.telescot.org/" TargetMode="External"/><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37.jpeg"/><Relationship Id="rId4" Type="http://schemas.openxmlformats.org/officeDocument/2006/relationships/image" Target="../media/image36.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5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image" Target="../media/image43.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hyperlink" Target="http://ghr.nlm.nih.gov/dynamicImages/chromomap/pten.jpeg" TargetMode="Externa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6.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9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9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8.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9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9.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9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70.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9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71.xml"/><Relationship Id="rId1" Type="http://schemas.openxmlformats.org/officeDocument/2006/relationships/slideLayout" Target="../slideLayouts/slideLayout7.xml"/><Relationship Id="rId5" Type="http://schemas.openxmlformats.org/officeDocument/2006/relationships/image" Target="../media/image47.jpeg"/><Relationship Id="rId4" Type="http://schemas.openxmlformats.org/officeDocument/2006/relationships/image" Target="../media/image5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b="1" dirty="0" smtClean="0"/>
              <a:t>Reflections on the Use of Qualitative Research with Users – Benefits, Barriers and New Opportunities</a:t>
            </a:r>
            <a:r>
              <a:rPr lang="en-GB" dirty="0" smtClean="0"/>
              <a:t/>
            </a:r>
            <a:br>
              <a:rPr lang="en-GB" dirty="0" smtClean="0"/>
            </a:br>
            <a:endParaRPr lang="en-GB" dirty="0"/>
          </a:p>
        </p:txBody>
      </p:sp>
      <p:sp>
        <p:nvSpPr>
          <p:cNvPr id="3" name="Subtitle 2"/>
          <p:cNvSpPr>
            <a:spLocks noGrp="1"/>
          </p:cNvSpPr>
          <p:nvPr>
            <p:ph type="subTitle" idx="1"/>
          </p:nvPr>
        </p:nvSpPr>
        <p:spPr/>
        <p:txBody>
          <a:bodyPr/>
          <a:lstStyle/>
          <a:p>
            <a:r>
              <a:rPr lang="en-GB" smtClean="0"/>
              <a:t>Jenny </a:t>
            </a:r>
            <a:r>
              <a:rPr lang="en-GB" dirty="0" err="1" smtClean="0"/>
              <a:t>U</a:t>
            </a:r>
            <a:r>
              <a:rPr lang="en-GB" smtClean="0"/>
              <a:t>re</a:t>
            </a:r>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52400" y="609600"/>
            <a:ext cx="8839200" cy="1143000"/>
          </a:xfrm>
        </p:spPr>
        <p:txBody>
          <a:bodyPr>
            <a:normAutofit/>
          </a:bodyPr>
          <a:lstStyle/>
          <a:p>
            <a:pPr eaLnBrk="1" hangingPunct="1"/>
            <a:r>
              <a:rPr lang="en-GB" dirty="0" smtClean="0">
                <a:solidFill>
                  <a:schemeClr val="tx1"/>
                </a:solidFill>
              </a:rPr>
              <a:t> Sampling, collecting scenarios</a:t>
            </a:r>
            <a:endParaRPr lang="en-US" dirty="0" smtClean="0">
              <a:solidFill>
                <a:schemeClr val="tx1"/>
              </a:solidFill>
            </a:endParaRPr>
          </a:p>
        </p:txBody>
      </p:sp>
      <p:sp>
        <p:nvSpPr>
          <p:cNvPr id="16387" name="Rectangle 3"/>
          <p:cNvSpPr>
            <a:spLocks noGrp="1" noChangeArrowheads="1"/>
          </p:cNvSpPr>
          <p:nvPr>
            <p:ph type="body" sz="half" idx="2"/>
          </p:nvPr>
        </p:nvSpPr>
        <p:spPr>
          <a:xfrm>
            <a:off x="4572000" y="2057400"/>
            <a:ext cx="4305300" cy="4114800"/>
          </a:xfrm>
        </p:spPr>
        <p:txBody>
          <a:bodyPr/>
          <a:lstStyle/>
          <a:p>
            <a:pPr eaLnBrk="1" hangingPunct="1"/>
            <a:r>
              <a:rPr lang="en-GB" sz="2800" dirty="0" smtClean="0"/>
              <a:t>Different populations</a:t>
            </a:r>
          </a:p>
          <a:p>
            <a:pPr eaLnBrk="1" hangingPunct="1"/>
            <a:r>
              <a:rPr lang="en-GB" sz="2800" dirty="0" smtClean="0"/>
              <a:t>Different collection protocols</a:t>
            </a:r>
          </a:p>
          <a:p>
            <a:pPr eaLnBrk="1" hangingPunct="1"/>
            <a:r>
              <a:rPr lang="en-GB" sz="2800" dirty="0" smtClean="0"/>
              <a:t>Different contexts and criteria for collection</a:t>
            </a:r>
          </a:p>
          <a:p>
            <a:pPr eaLnBrk="1" hangingPunct="1"/>
            <a:endParaRPr lang="en-GB" sz="2800" dirty="0" smtClean="0"/>
          </a:p>
          <a:p>
            <a:pPr eaLnBrk="1" hangingPunct="1">
              <a:buFontTx/>
              <a:buNone/>
            </a:pPr>
            <a:endParaRPr lang="en-GB" sz="2800" dirty="0" smtClean="0"/>
          </a:p>
          <a:p>
            <a:pPr eaLnBrk="1" hangingPunct="1">
              <a:buFontTx/>
              <a:buNone/>
            </a:pPr>
            <a:endParaRPr lang="en-GB" sz="2800" dirty="0" smtClean="0"/>
          </a:p>
          <a:p>
            <a:pPr eaLnBrk="1" hangingPunct="1">
              <a:buFontTx/>
              <a:buNone/>
            </a:pPr>
            <a:endParaRPr lang="en-GB" sz="2800" dirty="0" smtClean="0"/>
          </a:p>
          <a:p>
            <a:pPr eaLnBrk="1" hangingPunct="1"/>
            <a:endParaRPr lang="en-US" sz="2800" dirty="0" smtClean="0"/>
          </a:p>
        </p:txBody>
      </p:sp>
      <p:pic>
        <p:nvPicPr>
          <p:cNvPr id="16388" name="Picture 5" descr="sample_pops"/>
          <p:cNvPicPr>
            <a:picLocks noGrp="1" noChangeAspect="1" noChangeArrowheads="1"/>
          </p:cNvPicPr>
          <p:nvPr>
            <p:ph sz="half" idx="1"/>
          </p:nvPr>
        </p:nvPicPr>
        <p:blipFill>
          <a:blip r:embed="rId3" cstate="print"/>
          <a:srcRect/>
          <a:stretch>
            <a:fillRect/>
          </a:stretch>
        </p:blipFill>
        <p:spPr>
          <a:xfrm>
            <a:off x="1162050" y="2776538"/>
            <a:ext cx="2743200" cy="2219325"/>
          </a:xfrm>
          <a:noFill/>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Telehealth"/>
          <p:cNvPicPr>
            <a:picLocks noChangeAspect="1" noChangeArrowheads="1"/>
          </p:cNvPicPr>
          <p:nvPr/>
        </p:nvPicPr>
        <p:blipFill>
          <a:blip r:embed="rId3" cstate="print"/>
          <a:srcRect l="19662" r="57460"/>
          <a:stretch>
            <a:fillRect/>
          </a:stretch>
        </p:blipFill>
        <p:spPr bwMode="auto">
          <a:xfrm>
            <a:off x="-107950" y="0"/>
            <a:ext cx="2089150" cy="6858000"/>
          </a:xfrm>
          <a:prstGeom prst="rect">
            <a:avLst/>
          </a:prstGeom>
          <a:noFill/>
          <a:ln w="9525">
            <a:noFill/>
            <a:miter lim="800000"/>
            <a:headEnd/>
            <a:tailEnd/>
          </a:ln>
        </p:spPr>
      </p:pic>
      <p:pic>
        <p:nvPicPr>
          <p:cNvPr id="15363" name="Picture 3" descr="Telehealth"/>
          <p:cNvPicPr>
            <a:picLocks noChangeAspect="1" noChangeArrowheads="1"/>
          </p:cNvPicPr>
          <p:nvPr/>
        </p:nvPicPr>
        <p:blipFill>
          <a:blip r:embed="rId3" cstate="print">
            <a:lum bright="50000" contrast="-50000"/>
          </a:blip>
          <a:srcRect l="19656" r="57385"/>
          <a:stretch>
            <a:fillRect/>
          </a:stretch>
        </p:blipFill>
        <p:spPr bwMode="auto">
          <a:xfrm>
            <a:off x="-107950" y="0"/>
            <a:ext cx="2093913" cy="6858000"/>
          </a:xfrm>
          <a:prstGeom prst="rect">
            <a:avLst/>
          </a:prstGeom>
          <a:noFill/>
          <a:ln w="9525">
            <a:noFill/>
            <a:miter lim="800000"/>
            <a:headEnd/>
            <a:tailEnd/>
          </a:ln>
        </p:spPr>
      </p:pic>
      <p:grpSp>
        <p:nvGrpSpPr>
          <p:cNvPr id="2" name="Group 11"/>
          <p:cNvGrpSpPr>
            <a:grpSpLocks/>
          </p:cNvGrpSpPr>
          <p:nvPr/>
        </p:nvGrpSpPr>
        <p:grpSpPr bwMode="auto">
          <a:xfrm>
            <a:off x="2044700" y="476250"/>
            <a:ext cx="7016750" cy="6153150"/>
            <a:chOff x="2044700" y="476250"/>
            <a:chExt cx="7016750" cy="6153150"/>
          </a:xfrm>
        </p:grpSpPr>
        <p:sp>
          <p:nvSpPr>
            <p:cNvPr id="15367" name="Text Box 4"/>
            <p:cNvSpPr txBox="1">
              <a:spLocks noChangeArrowheads="1"/>
            </p:cNvSpPr>
            <p:nvPr/>
          </p:nvSpPr>
          <p:spPr bwMode="auto">
            <a:xfrm>
              <a:off x="2268538" y="476250"/>
              <a:ext cx="4060825" cy="519113"/>
            </a:xfrm>
            <a:prstGeom prst="rect">
              <a:avLst/>
            </a:prstGeom>
            <a:noFill/>
            <a:ln w="12700">
              <a:noFill/>
              <a:miter lim="800000"/>
              <a:headEnd type="none" w="sm" len="sm"/>
              <a:tailEnd type="none" w="sm" len="sm"/>
            </a:ln>
          </p:spPr>
          <p:txBody>
            <a:bodyPr wrap="none">
              <a:spAutoFit/>
            </a:bodyPr>
            <a:lstStyle/>
            <a:p>
              <a:pPr eaLnBrk="0" hangingPunct="0"/>
              <a:r>
                <a:rPr lang="en-GB" sz="2800" b="1">
                  <a:solidFill>
                    <a:srgbClr val="CC3300"/>
                  </a:solidFill>
                </a:rPr>
                <a:t>Early Findings: Nurses</a:t>
              </a:r>
            </a:p>
          </p:txBody>
        </p:sp>
        <p:sp>
          <p:nvSpPr>
            <p:cNvPr id="14" name="Rectangle 7"/>
            <p:cNvSpPr txBox="1">
              <a:spLocks noChangeArrowheads="1"/>
            </p:cNvSpPr>
            <p:nvPr/>
          </p:nvSpPr>
          <p:spPr bwMode="auto">
            <a:xfrm>
              <a:off x="2044700" y="1873250"/>
              <a:ext cx="7016750" cy="4756150"/>
            </a:xfrm>
            <a:prstGeom prst="rect">
              <a:avLst/>
            </a:prstGeom>
            <a:noFill/>
            <a:ln w="9525">
              <a:noFill/>
              <a:miter lim="800000"/>
              <a:headEnd/>
              <a:tailEnd/>
            </a:ln>
            <a:effectLst/>
          </p:spPr>
          <p:txBody>
            <a:bodyPr/>
            <a:lstStyle/>
            <a:p>
              <a:pPr marL="342900" indent="-342900">
                <a:lnSpc>
                  <a:spcPct val="90000"/>
                </a:lnSpc>
                <a:spcBef>
                  <a:spcPct val="20000"/>
                </a:spcBef>
                <a:spcAft>
                  <a:spcPct val="20000"/>
                </a:spcAft>
                <a:buClr>
                  <a:srgbClr val="000066"/>
                </a:buClr>
                <a:buFont typeface="Arial" charset="0"/>
                <a:buChar char="•"/>
                <a:defRPr/>
              </a:pPr>
              <a:r>
                <a:rPr lang="en-GB" sz="2800" dirty="0">
                  <a:latin typeface="+mj-lt"/>
                </a:rPr>
                <a:t>I’ve had not one phone call from any of them, rather than seeing them every two weeks as we would normally do. So I don’t </a:t>
              </a:r>
              <a:r>
                <a:rPr lang="en-GB" sz="2800" err="1">
                  <a:latin typeface="+mj-lt"/>
                </a:rPr>
                <a:t>know</a:t>
              </a:r>
              <a:r>
                <a:rPr lang="en-GB" sz="2800">
                  <a:latin typeface="+mj-lt"/>
                </a:rPr>
                <a:t>. Did </a:t>
              </a:r>
              <a:r>
                <a:rPr lang="en-GB" sz="2800" dirty="0">
                  <a:latin typeface="+mj-lt"/>
                </a:rPr>
                <a:t>they understand their role in </a:t>
              </a:r>
              <a:r>
                <a:rPr lang="en-GB" sz="2800" dirty="0" err="1">
                  <a:latin typeface="+mj-lt"/>
                </a:rPr>
                <a:t>this?They</a:t>
              </a:r>
              <a:r>
                <a:rPr lang="en-GB" sz="2800" dirty="0">
                  <a:latin typeface="+mj-lt"/>
                </a:rPr>
                <a:t> seemed to tail off as well with their enthusiasm.</a:t>
              </a:r>
            </a:p>
            <a:p>
              <a:pPr marL="342900" indent="-342900">
                <a:lnSpc>
                  <a:spcPct val="90000"/>
                </a:lnSpc>
                <a:spcBef>
                  <a:spcPct val="20000"/>
                </a:spcBef>
                <a:spcAft>
                  <a:spcPct val="20000"/>
                </a:spcAft>
                <a:buClr>
                  <a:srgbClr val="000066"/>
                </a:buClr>
                <a:buFont typeface="Arial" pitchFamily="34" charset="0"/>
                <a:buChar char="•"/>
                <a:defRPr/>
              </a:pPr>
              <a:r>
                <a:rPr lang="en-GB" sz="2800" dirty="0">
                  <a:latin typeface="+mj-lt"/>
                </a:rPr>
                <a:t>I didn’t see a benefit to this..with this particular  group of patients</a:t>
              </a:r>
            </a:p>
            <a:p>
              <a:pPr marL="342900" indent="-342900">
                <a:lnSpc>
                  <a:spcPct val="90000"/>
                </a:lnSpc>
                <a:spcBef>
                  <a:spcPct val="20000"/>
                </a:spcBef>
                <a:spcAft>
                  <a:spcPct val="20000"/>
                </a:spcAft>
                <a:buClr>
                  <a:srgbClr val="000066"/>
                </a:buClr>
                <a:buFont typeface="Arial" pitchFamily="34" charset="0"/>
                <a:buChar char="•"/>
                <a:defRPr/>
              </a:pPr>
              <a:r>
                <a:rPr lang="en-GB" sz="2800" dirty="0">
                  <a:latin typeface="+mj-lt"/>
                </a:rPr>
                <a:t>Time consuming going into the web-page and getting the average, and writing it into the patient records</a:t>
              </a:r>
              <a:endParaRPr lang="en-GB" sz="2800" dirty="0">
                <a:latin typeface="Arial Narrow" pitchFamily="34" charset="0"/>
              </a:endParaRPr>
            </a:p>
            <a:p>
              <a:pPr marL="342900" indent="-342900">
                <a:lnSpc>
                  <a:spcPct val="90000"/>
                </a:lnSpc>
                <a:spcBef>
                  <a:spcPct val="20000"/>
                </a:spcBef>
                <a:spcAft>
                  <a:spcPct val="20000"/>
                </a:spcAft>
                <a:buClr>
                  <a:srgbClr val="000066"/>
                </a:buClr>
                <a:buFont typeface="Arial" charset="0"/>
                <a:buNone/>
                <a:defRPr/>
              </a:pPr>
              <a:endParaRPr lang="en-GB" sz="2800" dirty="0">
                <a:latin typeface="Arial Narrow" pitchFamily="34" charset="0"/>
              </a:endParaRPr>
            </a:p>
          </p:txBody>
        </p:sp>
      </p:grpSp>
      <p:pic>
        <p:nvPicPr>
          <p:cNvPr id="15365" name="Picture 9" descr="TELESCOT-logo (medium transparent).png"/>
          <p:cNvPicPr>
            <a:picLocks noChangeAspect="1"/>
          </p:cNvPicPr>
          <p:nvPr/>
        </p:nvPicPr>
        <p:blipFill>
          <a:blip r:embed="rId4" cstate="print"/>
          <a:srcRect/>
          <a:stretch>
            <a:fillRect/>
          </a:stretch>
        </p:blipFill>
        <p:spPr bwMode="auto">
          <a:xfrm>
            <a:off x="44450" y="139700"/>
            <a:ext cx="1771650" cy="490538"/>
          </a:xfrm>
          <a:prstGeom prst="rect">
            <a:avLst/>
          </a:prstGeom>
          <a:noFill/>
          <a:ln w="9525">
            <a:noFill/>
            <a:miter lim="800000"/>
            <a:headEnd/>
            <a:tailEnd/>
          </a:ln>
        </p:spPr>
      </p:pic>
      <p:pic>
        <p:nvPicPr>
          <p:cNvPr id="15366" name="Picture 5" descr="nurses_1900"/>
          <p:cNvPicPr>
            <a:picLocks noChangeAspect="1" noChangeArrowheads="1"/>
          </p:cNvPicPr>
          <p:nvPr/>
        </p:nvPicPr>
        <p:blipFill>
          <a:blip r:embed="rId5" cstate="print"/>
          <a:srcRect b="10252"/>
          <a:stretch>
            <a:fillRect/>
          </a:stretch>
        </p:blipFill>
        <p:spPr bwMode="auto">
          <a:xfrm>
            <a:off x="7710488" y="0"/>
            <a:ext cx="1433512" cy="17287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Telehealth"/>
          <p:cNvPicPr>
            <a:picLocks noChangeAspect="1" noChangeArrowheads="1"/>
          </p:cNvPicPr>
          <p:nvPr/>
        </p:nvPicPr>
        <p:blipFill>
          <a:blip r:embed="rId3" cstate="print"/>
          <a:srcRect l="19662" r="57460"/>
          <a:stretch>
            <a:fillRect/>
          </a:stretch>
        </p:blipFill>
        <p:spPr bwMode="auto">
          <a:xfrm>
            <a:off x="-107950" y="0"/>
            <a:ext cx="2089150" cy="6858000"/>
          </a:xfrm>
          <a:prstGeom prst="rect">
            <a:avLst/>
          </a:prstGeom>
          <a:noFill/>
          <a:ln w="9525">
            <a:noFill/>
            <a:miter lim="800000"/>
            <a:headEnd/>
            <a:tailEnd/>
          </a:ln>
        </p:spPr>
      </p:pic>
      <p:pic>
        <p:nvPicPr>
          <p:cNvPr id="8195" name="Picture 3" descr="Telehealth"/>
          <p:cNvPicPr>
            <a:picLocks noChangeAspect="1" noChangeArrowheads="1"/>
          </p:cNvPicPr>
          <p:nvPr/>
        </p:nvPicPr>
        <p:blipFill>
          <a:blip r:embed="rId3" cstate="print">
            <a:lum bright="50000" contrast="-50000"/>
          </a:blip>
          <a:srcRect l="19656" r="57385"/>
          <a:stretch>
            <a:fillRect/>
          </a:stretch>
        </p:blipFill>
        <p:spPr bwMode="auto">
          <a:xfrm>
            <a:off x="-107950" y="0"/>
            <a:ext cx="2093913" cy="6858000"/>
          </a:xfrm>
          <a:prstGeom prst="rect">
            <a:avLst/>
          </a:prstGeom>
          <a:noFill/>
          <a:ln w="9525">
            <a:noFill/>
            <a:miter lim="800000"/>
            <a:headEnd/>
            <a:tailEnd/>
          </a:ln>
        </p:spPr>
      </p:pic>
      <p:pic>
        <p:nvPicPr>
          <p:cNvPr id="8196" name="Picture 9" descr="TELESCOT-logo (medium transparent).png"/>
          <p:cNvPicPr>
            <a:picLocks noChangeAspect="1"/>
          </p:cNvPicPr>
          <p:nvPr/>
        </p:nvPicPr>
        <p:blipFill>
          <a:blip r:embed="rId4" cstate="print"/>
          <a:srcRect/>
          <a:stretch>
            <a:fillRect/>
          </a:stretch>
        </p:blipFill>
        <p:spPr bwMode="auto">
          <a:xfrm>
            <a:off x="44450" y="139700"/>
            <a:ext cx="1771650" cy="490538"/>
          </a:xfrm>
          <a:prstGeom prst="rect">
            <a:avLst/>
          </a:prstGeom>
          <a:noFill/>
          <a:ln w="9525">
            <a:noFill/>
            <a:miter lim="800000"/>
            <a:headEnd/>
            <a:tailEnd/>
          </a:ln>
        </p:spPr>
      </p:pic>
      <p:pic>
        <p:nvPicPr>
          <p:cNvPr id="8197" name="Picture 10"/>
          <p:cNvPicPr>
            <a:picLocks noGrp="1" noChangeAspect="1" noChangeArrowheads="1"/>
          </p:cNvPicPr>
          <p:nvPr>
            <p:ph type="clipArt" sz="half" idx="1"/>
          </p:nvPr>
        </p:nvPicPr>
        <p:blipFill>
          <a:blip r:embed="rId5" cstate="print"/>
          <a:srcRect l="15161" t="12862" r="17326" b="17271"/>
          <a:stretch>
            <a:fillRect/>
          </a:stretch>
        </p:blipFill>
        <p:spPr>
          <a:xfrm>
            <a:off x="-107950" y="1773238"/>
            <a:ext cx="5372100" cy="4824412"/>
          </a:xfrm>
        </p:spPr>
      </p:pic>
      <p:sp>
        <p:nvSpPr>
          <p:cNvPr id="8198" name="Rectangle 11"/>
          <p:cNvSpPr>
            <a:spLocks noGrp="1" noChangeArrowheads="1"/>
          </p:cNvSpPr>
          <p:nvPr>
            <p:ph type="body" sz="half" idx="2"/>
          </p:nvPr>
        </p:nvSpPr>
        <p:spPr>
          <a:xfrm>
            <a:off x="4716463" y="1916113"/>
            <a:ext cx="4038600" cy="4525962"/>
          </a:xfrm>
        </p:spPr>
        <p:txBody>
          <a:bodyPr/>
          <a:lstStyle/>
          <a:p>
            <a:pPr eaLnBrk="1" hangingPunct="1"/>
            <a:r>
              <a:rPr lang="en-GB" sz="2800" smtClean="0"/>
              <a:t>Well I did the screening but was in the group that didn’t get a monitor, so I bought one on Amazon and I’ve been using that</a:t>
            </a:r>
          </a:p>
        </p:txBody>
      </p:sp>
      <p:grpSp>
        <p:nvGrpSpPr>
          <p:cNvPr id="2" name="Group 11"/>
          <p:cNvGrpSpPr>
            <a:grpSpLocks/>
          </p:cNvGrpSpPr>
          <p:nvPr/>
        </p:nvGrpSpPr>
        <p:grpSpPr bwMode="auto">
          <a:xfrm>
            <a:off x="2127250" y="476250"/>
            <a:ext cx="7016750" cy="6153150"/>
            <a:chOff x="2044700" y="476250"/>
            <a:chExt cx="7016750" cy="6153150"/>
          </a:xfrm>
        </p:grpSpPr>
        <p:sp>
          <p:nvSpPr>
            <p:cNvPr id="8200" name="Text Box 4"/>
            <p:cNvSpPr txBox="1">
              <a:spLocks noChangeArrowheads="1"/>
            </p:cNvSpPr>
            <p:nvPr/>
          </p:nvSpPr>
          <p:spPr bwMode="auto">
            <a:xfrm>
              <a:off x="2268538" y="476250"/>
              <a:ext cx="3016250" cy="519113"/>
            </a:xfrm>
            <a:prstGeom prst="rect">
              <a:avLst/>
            </a:prstGeom>
            <a:noFill/>
            <a:ln w="12700">
              <a:noFill/>
              <a:miter lim="800000"/>
              <a:headEnd type="none" w="sm" len="sm"/>
              <a:tailEnd type="none" w="sm" len="sm"/>
            </a:ln>
          </p:spPr>
          <p:txBody>
            <a:bodyPr wrap="none">
              <a:spAutoFit/>
            </a:bodyPr>
            <a:lstStyle/>
            <a:p>
              <a:pPr eaLnBrk="0" hangingPunct="0"/>
              <a:r>
                <a:rPr lang="en-GB" sz="2800" b="1">
                  <a:solidFill>
                    <a:srgbClr val="CC3300"/>
                  </a:solidFill>
                </a:rPr>
                <a:t>The unexpected!</a:t>
              </a:r>
            </a:p>
          </p:txBody>
        </p:sp>
        <p:sp>
          <p:nvSpPr>
            <p:cNvPr id="8201" name="Rectangle 7"/>
            <p:cNvSpPr txBox="1">
              <a:spLocks noChangeArrowheads="1"/>
            </p:cNvSpPr>
            <p:nvPr/>
          </p:nvSpPr>
          <p:spPr bwMode="auto">
            <a:xfrm>
              <a:off x="2044700" y="1873250"/>
              <a:ext cx="7016750" cy="4756150"/>
            </a:xfrm>
            <a:prstGeom prst="rect">
              <a:avLst/>
            </a:prstGeom>
            <a:noFill/>
            <a:ln w="9525">
              <a:noFill/>
              <a:miter lim="800000"/>
              <a:headEnd/>
              <a:tailEnd/>
            </a:ln>
          </p:spPr>
          <p:txBody>
            <a:bodyPr/>
            <a:lstStyle/>
            <a:p>
              <a:pPr marL="342900" indent="-342900">
                <a:lnSpc>
                  <a:spcPct val="90000"/>
                </a:lnSpc>
                <a:spcBef>
                  <a:spcPct val="20000"/>
                </a:spcBef>
                <a:spcAft>
                  <a:spcPct val="20000"/>
                </a:spcAft>
                <a:buClr>
                  <a:srgbClr val="000066"/>
                </a:buClr>
                <a:buFont typeface="Arial" charset="0"/>
                <a:buChar char="•"/>
              </a:pPr>
              <a:endParaRPr lang="en-GB" sz="2800">
                <a:latin typeface="Arial Narrow" pitchFamily="34" charset="0"/>
              </a:endParaRPr>
            </a:p>
            <a:p>
              <a:pPr marL="342900" indent="-342900">
                <a:lnSpc>
                  <a:spcPct val="90000"/>
                </a:lnSpc>
                <a:spcBef>
                  <a:spcPct val="20000"/>
                </a:spcBef>
                <a:spcAft>
                  <a:spcPct val="20000"/>
                </a:spcAft>
                <a:buClr>
                  <a:srgbClr val="000066"/>
                </a:buClr>
                <a:buFont typeface="Arial" charset="0"/>
                <a:buChar char="•"/>
              </a:pPr>
              <a:endParaRPr lang="en-GB" sz="2800">
                <a:latin typeface="Arial Narrow"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NZ" smtClean="0"/>
              <a:t>Critique of grounded theory (2)</a:t>
            </a:r>
          </a:p>
        </p:txBody>
      </p:sp>
      <p:sp>
        <p:nvSpPr>
          <p:cNvPr id="11267" name="Content Placeholder 2"/>
          <p:cNvSpPr>
            <a:spLocks noGrp="1"/>
          </p:cNvSpPr>
          <p:nvPr>
            <p:ph idx="1"/>
          </p:nvPr>
        </p:nvSpPr>
        <p:spPr/>
        <p:txBody>
          <a:bodyPr/>
          <a:lstStyle/>
          <a:p>
            <a:r>
              <a:rPr lang="en-NZ" smtClean="0"/>
              <a:t>Disadvantages:</a:t>
            </a:r>
          </a:p>
          <a:p>
            <a:pPr lvl="1"/>
            <a:r>
              <a:rPr lang="en-NZ" smtClean="0"/>
              <a:t>First time users can get overwhelmed at the coding level</a:t>
            </a:r>
          </a:p>
          <a:p>
            <a:pPr lvl="1"/>
            <a:r>
              <a:rPr lang="en-NZ" smtClean="0"/>
              <a:t>Open coding takes a long time</a:t>
            </a:r>
          </a:p>
          <a:p>
            <a:pPr lvl="1"/>
            <a:r>
              <a:rPr lang="en-US" smtClean="0"/>
              <a:t>It can be difficult to ‘scale up’ to larger concepts or themes</a:t>
            </a:r>
          </a:p>
          <a:p>
            <a:pPr lvl="1"/>
            <a:r>
              <a:rPr lang="en-US" smtClean="0"/>
              <a:t>Because it is a detailed method, it can be difficult to see the bigger picture</a:t>
            </a:r>
          </a:p>
          <a:p>
            <a:pPr lvl="1"/>
            <a:r>
              <a:rPr lang="en-US" smtClean="0"/>
              <a:t>Tends to produce lower level theories only</a:t>
            </a:r>
          </a:p>
          <a:p>
            <a:pPr lvl="1"/>
            <a:endParaRPr lang="en-NZ" smtClean="0"/>
          </a:p>
        </p:txBody>
      </p:sp>
      <p:sp>
        <p:nvSpPr>
          <p:cNvPr id="11268" name="Footer Placeholder 3"/>
          <p:cNvSpPr>
            <a:spLocks noGrp="1"/>
          </p:cNvSpPr>
          <p:nvPr>
            <p:ph type="ftr" sz="quarter" idx="10"/>
          </p:nvPr>
        </p:nvSpPr>
        <p:spPr>
          <a:noFill/>
        </p:spPr>
        <p:txBody>
          <a:bodyPr/>
          <a:lstStyle/>
          <a:p>
            <a:r>
              <a:rPr lang="en-GB" smtClean="0"/>
              <a:t>Grounded theory</a:t>
            </a:r>
          </a:p>
        </p:txBody>
      </p:sp>
      <p:sp>
        <p:nvSpPr>
          <p:cNvPr id="11269" name="Slide Number Placeholder 4"/>
          <p:cNvSpPr>
            <a:spLocks noGrp="1"/>
          </p:cNvSpPr>
          <p:nvPr>
            <p:ph type="sldNum" sz="quarter" idx="11"/>
          </p:nvPr>
        </p:nvSpPr>
        <p:spPr>
          <a:noFill/>
        </p:spPr>
        <p:txBody>
          <a:bodyPr/>
          <a:lstStyle/>
          <a:p>
            <a:fld id="{B7E425BC-E608-4315-8B4F-68D740EF5EC5}" type="slidenum">
              <a:rPr lang="en-GB" smtClean="0"/>
              <a:pPr/>
              <a:t>102</a:t>
            </a:fld>
            <a:endParaRPr lang="en-GB" smtClean="0"/>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noFill/>
        </p:spPr>
        <p:txBody>
          <a:bodyPr lIns="92075" tIns="46038" rIns="92075" bIns="46038" anchor="b"/>
          <a:lstStyle/>
          <a:p>
            <a:pPr eaLnBrk="1" hangingPunct="1"/>
            <a:r>
              <a:rPr lang="en-NZ" smtClean="0"/>
              <a:t>Evaluating grounded theory studies</a:t>
            </a:r>
          </a:p>
        </p:txBody>
      </p:sp>
      <p:sp>
        <p:nvSpPr>
          <p:cNvPr id="12291" name="Rectangle 3"/>
          <p:cNvSpPr>
            <a:spLocks noGrp="1" noChangeArrowheads="1"/>
          </p:cNvSpPr>
          <p:nvPr>
            <p:ph type="body" idx="1"/>
          </p:nvPr>
        </p:nvSpPr>
        <p:spPr>
          <a:noFill/>
        </p:spPr>
        <p:txBody>
          <a:bodyPr lIns="92075" tIns="46038" rIns="92075" bIns="46038">
            <a:normAutofit fontScale="85000" lnSpcReduction="20000"/>
          </a:bodyPr>
          <a:lstStyle/>
          <a:p>
            <a:r>
              <a:rPr lang="en-US" smtClean="0"/>
              <a:t>Is there a clear chain of evidence linking the findings to the data?</a:t>
            </a:r>
            <a:endParaRPr lang="en-NZ" smtClean="0"/>
          </a:p>
          <a:p>
            <a:r>
              <a:rPr lang="en-US" smtClean="0"/>
              <a:t>Are there multiple instances in the data which support the concepts produced?</a:t>
            </a:r>
            <a:endParaRPr lang="en-NZ" smtClean="0"/>
          </a:p>
          <a:p>
            <a:r>
              <a:rPr lang="en-US" smtClean="0"/>
              <a:t>Has the researcher demonstrated that they are very familiar with the subject area or, as Glaser puts it, are steeped in the field of investigation (Glaser, 1978)?</a:t>
            </a:r>
            <a:endParaRPr lang="en-NZ" smtClean="0"/>
          </a:p>
          <a:p>
            <a:r>
              <a:rPr lang="en-US" smtClean="0"/>
              <a:t>Has the researcher created inferential and/or predictive statements about the phenomena? </a:t>
            </a:r>
            <a:endParaRPr lang="en-NZ" smtClean="0"/>
          </a:p>
          <a:p>
            <a:r>
              <a:rPr lang="en-US" smtClean="0"/>
              <a:t>Has the researcher suggested theoretical generalizations that are applicable to a range of situations?</a:t>
            </a:r>
            <a:endParaRPr lang="en-NZ" smtClean="0"/>
          </a:p>
          <a:p>
            <a:pPr eaLnBrk="1" hangingPunct="1"/>
            <a:endParaRPr lang="en-NZ" smtClean="0"/>
          </a:p>
        </p:txBody>
      </p:sp>
      <p:sp>
        <p:nvSpPr>
          <p:cNvPr id="12292" name="Slide Number Placeholder 4"/>
          <p:cNvSpPr>
            <a:spLocks noGrp="1"/>
          </p:cNvSpPr>
          <p:nvPr>
            <p:ph type="sldNum" sz="quarter" idx="11"/>
          </p:nvPr>
        </p:nvSpPr>
        <p:spPr>
          <a:noFill/>
        </p:spPr>
        <p:txBody>
          <a:bodyPr/>
          <a:lstStyle/>
          <a:p>
            <a:fld id="{76A8AE7B-7293-4A81-85AC-A2D99AA8C147}" type="slidenum">
              <a:rPr lang="en-GB" smtClean="0"/>
              <a:pPr/>
              <a:t>103</a:t>
            </a:fld>
            <a:endParaRPr lang="en-GB" smtClean="0"/>
          </a:p>
        </p:txBody>
      </p:sp>
      <p:sp>
        <p:nvSpPr>
          <p:cNvPr id="12293" name="Footer Placeholder 5"/>
          <p:cNvSpPr>
            <a:spLocks noGrp="1"/>
          </p:cNvSpPr>
          <p:nvPr>
            <p:ph type="ftr" sz="quarter" idx="10"/>
          </p:nvPr>
        </p:nvSpPr>
        <p:spPr>
          <a:noFill/>
        </p:spPr>
        <p:txBody>
          <a:bodyPr/>
          <a:lstStyle/>
          <a:p>
            <a:r>
              <a:rPr lang="en-GB" smtClean="0"/>
              <a:t>Grounded theory</a:t>
            </a: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9552" y="1916832"/>
            <a:ext cx="8229600" cy="1143000"/>
          </a:xfrm>
        </p:spPr>
        <p:txBody>
          <a:bodyPr>
            <a:normAutofit/>
          </a:bodyPr>
          <a:lstStyle/>
          <a:p>
            <a:r>
              <a:rPr lang="en-GB" sz="6000" dirty="0" smtClean="0">
                <a:solidFill>
                  <a:schemeClr val="accent5">
                    <a:lumMod val="75000"/>
                  </a:schemeClr>
                </a:solidFill>
              </a:rPr>
              <a:t>Communicating</a:t>
            </a:r>
            <a:endParaRPr lang="en-GB" sz="6000" dirty="0">
              <a:solidFill>
                <a:schemeClr val="accent5">
                  <a:lumMod val="75000"/>
                </a:schemeClr>
              </a:solidFill>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l="1981" t="25986" r="1981" b="12143"/>
          <a:stretch>
            <a:fillRect/>
          </a:stretch>
        </p:blipFill>
        <p:spPr bwMode="auto">
          <a:xfrm>
            <a:off x="304800" y="1066800"/>
            <a:ext cx="8458200" cy="4359275"/>
          </a:xfrm>
          <a:prstGeom prst="rect">
            <a:avLst/>
          </a:prstGeom>
          <a:noFill/>
          <a:ln w="9525">
            <a:noFill/>
            <a:miter lim="800000"/>
            <a:headEnd/>
            <a:tailEnd/>
          </a:ln>
        </p:spPr>
      </p:pic>
      <p:sp>
        <p:nvSpPr>
          <p:cNvPr id="2051" name="Rectangle 3"/>
          <p:cNvSpPr>
            <a:spLocks noChangeArrowheads="1"/>
          </p:cNvSpPr>
          <p:nvPr/>
        </p:nvSpPr>
        <p:spPr bwMode="auto">
          <a:xfrm>
            <a:off x="2133600" y="1524000"/>
            <a:ext cx="838200" cy="76200"/>
          </a:xfrm>
          <a:prstGeom prst="rect">
            <a:avLst/>
          </a:prstGeom>
          <a:solidFill>
            <a:schemeClr val="bg1"/>
          </a:solidFill>
          <a:ln w="9525">
            <a:noFill/>
            <a:miter lim="800000"/>
            <a:headEnd/>
            <a:tailEnd/>
          </a:ln>
        </p:spPr>
        <p:txBody>
          <a:bodyPr wrap="none" anchor="ctr"/>
          <a:lstStyle/>
          <a:p>
            <a:endParaRPr lang="en-GB"/>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p:cNvPicPr>
            <a:picLocks noChangeAspect="1" noChangeArrowheads="1"/>
          </p:cNvPicPr>
          <p:nvPr/>
        </p:nvPicPr>
        <p:blipFill>
          <a:blip r:embed="rId2" cstate="print"/>
          <a:srcRect l="2921" t="9328" r="1250" b="8459"/>
          <a:stretch>
            <a:fillRect/>
          </a:stretch>
        </p:blipFill>
        <p:spPr bwMode="auto">
          <a:xfrm>
            <a:off x="685800" y="762000"/>
            <a:ext cx="7543800" cy="5181600"/>
          </a:xfrm>
          <a:prstGeom prst="rect">
            <a:avLst/>
          </a:prstGeom>
          <a:noFill/>
          <a:ln w="9525">
            <a:noFill/>
            <a:miter lim="800000"/>
            <a:headEnd/>
            <a:tailEnd/>
          </a:ln>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476672"/>
            <a:ext cx="7848600" cy="1143000"/>
          </a:xfrm>
        </p:spPr>
        <p:txBody>
          <a:bodyPr>
            <a:normAutofit/>
          </a:bodyPr>
          <a:lstStyle/>
          <a:p>
            <a:r>
              <a:rPr lang="en-GB" sz="6000" dirty="0" smtClean="0">
                <a:solidFill>
                  <a:srgbClr val="00B050"/>
                </a:solidFill>
              </a:rPr>
              <a:t>Extending...</a:t>
            </a:r>
            <a:endParaRPr lang="en-GB" sz="6000" dirty="0">
              <a:solidFill>
                <a:srgbClr val="00B050"/>
              </a:solidFill>
            </a:endParaRPr>
          </a:p>
        </p:txBody>
      </p:sp>
      <p:sp>
        <p:nvSpPr>
          <p:cNvPr id="4" name="Text Placeholder 3"/>
          <p:cNvSpPr>
            <a:spLocks noGrp="1"/>
          </p:cNvSpPr>
          <p:nvPr>
            <p:ph type="body" sz="half" idx="2"/>
          </p:nvPr>
        </p:nvSpPr>
        <p:spPr>
          <a:xfrm>
            <a:off x="3851920" y="1916832"/>
            <a:ext cx="3848100" cy="4114800"/>
          </a:xfrm>
        </p:spPr>
        <p:txBody>
          <a:bodyPr>
            <a:normAutofit fontScale="92500"/>
          </a:bodyPr>
          <a:lstStyle/>
          <a:p>
            <a:r>
              <a:rPr lang="en-GB" dirty="0" smtClean="0"/>
              <a:t>The reach of research at low cost</a:t>
            </a:r>
          </a:p>
          <a:p>
            <a:r>
              <a:rPr lang="en-GB" dirty="0" smtClean="0"/>
              <a:t>The role of users as researchers and developers of health and other services</a:t>
            </a:r>
          </a:p>
          <a:p>
            <a:r>
              <a:rPr lang="en-GB" dirty="0" smtClean="0"/>
              <a:t>PIMS using mobile services</a:t>
            </a:r>
            <a:endParaRPr lang="en-GB" dirty="0"/>
          </a:p>
        </p:txBody>
      </p:sp>
      <p:pic>
        <p:nvPicPr>
          <p:cNvPr id="4098" name="Picture 2"/>
          <p:cNvPicPr>
            <a:picLocks noGrp="1" noChangeAspect="1" noChangeArrowheads="1"/>
          </p:cNvPicPr>
          <p:nvPr>
            <p:ph sz="half" idx="1"/>
          </p:nvPr>
        </p:nvPicPr>
        <p:blipFill>
          <a:blip r:embed="rId2" cstate="print"/>
          <a:srcRect r="32635"/>
          <a:stretch>
            <a:fillRect/>
          </a:stretch>
        </p:blipFill>
        <p:spPr bwMode="auto">
          <a:xfrm>
            <a:off x="899592" y="1628800"/>
            <a:ext cx="2414645" cy="2016224"/>
          </a:xfrm>
          <a:prstGeom prst="rect">
            <a:avLst/>
          </a:prstGeom>
          <a:noFill/>
          <a:ln w="9525">
            <a:noFill/>
            <a:miter lim="800000"/>
            <a:headEnd/>
            <a:tailEnd/>
          </a:ln>
        </p:spPr>
      </p:pic>
      <p:pic>
        <p:nvPicPr>
          <p:cNvPr id="6" name="Picture 2"/>
          <p:cNvPicPr>
            <a:picLocks noChangeAspect="1" noChangeArrowheads="1"/>
          </p:cNvPicPr>
          <p:nvPr/>
        </p:nvPicPr>
        <p:blipFill>
          <a:blip r:embed="rId3" cstate="print"/>
          <a:srcRect l="21495" t="36639" r="54880" b="36481"/>
          <a:stretch>
            <a:fillRect/>
          </a:stretch>
        </p:blipFill>
        <p:spPr bwMode="auto">
          <a:xfrm>
            <a:off x="589004" y="3861048"/>
            <a:ext cx="2758860" cy="1765693"/>
          </a:xfrm>
          <a:prstGeom prst="rect">
            <a:avLst/>
          </a:prstGeom>
          <a:noFill/>
          <a:ln w="9525">
            <a:noFill/>
            <a:miter lim="800000"/>
            <a:headEnd/>
            <a:tailEnd/>
          </a:ln>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3074" name="Picture 2"/>
          <p:cNvPicPr>
            <a:picLocks noChangeAspect="1" noChangeArrowheads="1"/>
          </p:cNvPicPr>
          <p:nvPr/>
        </p:nvPicPr>
        <p:blipFill>
          <a:blip r:embed="rId2" cstate="print"/>
          <a:srcRect/>
          <a:stretch>
            <a:fillRect/>
          </a:stretch>
        </p:blipFill>
        <p:spPr bwMode="auto">
          <a:xfrm>
            <a:off x="1331640" y="1772816"/>
            <a:ext cx="7679160" cy="4319528"/>
          </a:xfrm>
          <a:prstGeom prst="rect">
            <a:avLst/>
          </a:prstGeom>
          <a:noFill/>
          <a:ln w="9525">
            <a:noFill/>
            <a:miter lim="800000"/>
            <a:headEnd/>
            <a:tailEnd/>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l="21495" t="36639" r="54880" b="36481"/>
          <a:stretch>
            <a:fillRect/>
          </a:stretch>
        </p:blipFill>
        <p:spPr bwMode="auto">
          <a:xfrm>
            <a:off x="3059832" y="2511143"/>
            <a:ext cx="5112618" cy="3272119"/>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cstate="print"/>
          <a:srcRect l="2956" t="16325" r="29115" b="29053"/>
          <a:stretch>
            <a:fillRect/>
          </a:stretch>
        </p:blipFill>
        <p:spPr bwMode="auto">
          <a:xfrm>
            <a:off x="304800" y="990600"/>
            <a:ext cx="7053263" cy="4537075"/>
          </a:xfrm>
          <a:prstGeom prst="rect">
            <a:avLst/>
          </a:prstGeom>
          <a:noFill/>
          <a:ln w="9525">
            <a:noFill/>
            <a:miter lim="800000"/>
            <a:headEnd/>
            <a:tailEnd/>
          </a:ln>
        </p:spPr>
      </p:pic>
      <p:sp>
        <p:nvSpPr>
          <p:cNvPr id="17411" name="Rectangle 3"/>
          <p:cNvSpPr>
            <a:spLocks noChangeArrowheads="1"/>
          </p:cNvSpPr>
          <p:nvPr/>
        </p:nvSpPr>
        <p:spPr bwMode="auto">
          <a:xfrm>
            <a:off x="4267200" y="1524000"/>
            <a:ext cx="2438400" cy="152400"/>
          </a:xfrm>
          <a:prstGeom prst="rect">
            <a:avLst/>
          </a:prstGeom>
          <a:solidFill>
            <a:schemeClr val="bg1"/>
          </a:solidFill>
          <a:ln w="9525">
            <a:noFill/>
            <a:miter lim="800000"/>
            <a:headEnd/>
            <a:tailEnd/>
          </a:ln>
        </p:spPr>
        <p:txBody>
          <a:bodyPr wrap="none" anchor="ctr"/>
          <a:lstStyle/>
          <a:p>
            <a:endParaRPr lang="en-US"/>
          </a:p>
        </p:txBody>
      </p:sp>
      <p:sp>
        <p:nvSpPr>
          <p:cNvPr id="17412" name="Rectangle 4"/>
          <p:cNvSpPr>
            <a:spLocks noChangeArrowheads="1"/>
          </p:cNvSpPr>
          <p:nvPr/>
        </p:nvSpPr>
        <p:spPr bwMode="auto">
          <a:xfrm>
            <a:off x="4191000" y="1828800"/>
            <a:ext cx="1524000" cy="152400"/>
          </a:xfrm>
          <a:prstGeom prst="rect">
            <a:avLst/>
          </a:prstGeom>
          <a:solidFill>
            <a:schemeClr val="bg1"/>
          </a:solidFill>
          <a:ln w="9525">
            <a:noFill/>
            <a:miter lim="800000"/>
            <a:headEnd/>
            <a:tailEnd/>
          </a:ln>
        </p:spPr>
        <p:txBody>
          <a:bodyPr wrap="none" anchor="ctr"/>
          <a:lstStyle/>
          <a:p>
            <a:endParaRPr lang="en-US"/>
          </a:p>
        </p:txBody>
      </p:sp>
      <p:sp>
        <p:nvSpPr>
          <p:cNvPr id="17413" name="Text Box 5"/>
          <p:cNvSpPr txBox="1">
            <a:spLocks noChangeArrowheads="1"/>
          </p:cNvSpPr>
          <p:nvPr/>
        </p:nvSpPr>
        <p:spPr bwMode="auto">
          <a:xfrm>
            <a:off x="838200" y="381000"/>
            <a:ext cx="7391400" cy="641350"/>
          </a:xfrm>
          <a:prstGeom prst="rect">
            <a:avLst/>
          </a:prstGeom>
          <a:noFill/>
          <a:ln w="9525">
            <a:noFill/>
            <a:miter lim="800000"/>
            <a:headEnd/>
            <a:tailEnd/>
          </a:ln>
        </p:spPr>
        <p:txBody>
          <a:bodyPr>
            <a:spAutoFit/>
          </a:bodyPr>
          <a:lstStyle/>
          <a:p>
            <a:pPr>
              <a:spcBef>
                <a:spcPct val="50000"/>
              </a:spcBef>
            </a:pPr>
            <a:r>
              <a:rPr lang="en-GB" sz="3600" dirty="0" smtClean="0">
                <a:solidFill>
                  <a:srgbClr val="4D4D4D"/>
                </a:solidFill>
                <a:latin typeface="Arial" charset="0"/>
              </a:rPr>
              <a:t>Format</a:t>
            </a:r>
            <a:r>
              <a:rPr lang="en-GB" sz="3600" dirty="0">
                <a:solidFill>
                  <a:srgbClr val="4D4D4D"/>
                </a:solidFill>
                <a:latin typeface="Arial" charset="0"/>
              </a:rPr>
              <a:t>?</a:t>
            </a:r>
            <a:endParaRPr lang="en-US" sz="3600" dirty="0">
              <a:solidFill>
                <a:srgbClr val="4D4D4D"/>
              </a:solidFill>
              <a:latin typeface="Arial" charset="0"/>
            </a:endParaRPr>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304800" y="838200"/>
            <a:ext cx="8610600" cy="1978025"/>
          </a:xfrm>
        </p:spPr>
        <p:txBody>
          <a:bodyPr>
            <a:normAutofit fontScale="90000"/>
          </a:bodyPr>
          <a:lstStyle/>
          <a:p>
            <a:r>
              <a:rPr lang="en-US" sz="3600" dirty="0" smtClean="0"/>
              <a:t/>
            </a:r>
            <a:br>
              <a:rPr lang="en-US" sz="3600" dirty="0" smtClean="0"/>
            </a:br>
            <a:r>
              <a:rPr lang="en-US" sz="2200" dirty="0" err="1" smtClean="0"/>
              <a:t>Telescot</a:t>
            </a:r>
            <a:r>
              <a:rPr lang="en-US" sz="3600" dirty="0" smtClean="0"/>
              <a:t/>
            </a:r>
            <a:br>
              <a:rPr lang="en-US" sz="3600" dirty="0" smtClean="0"/>
            </a:br>
            <a:r>
              <a:rPr lang="en-US" sz="2000" dirty="0" smtClean="0">
                <a:hlinkClick r:id="rId3"/>
              </a:rPr>
              <a:t>www.telescot.org</a:t>
            </a:r>
            <a:r>
              <a:rPr lang="en-US" sz="2000" dirty="0" smtClean="0"/>
              <a:t> </a:t>
            </a:r>
            <a:br>
              <a:rPr lang="en-US" sz="2000" dirty="0" smtClean="0"/>
            </a:br>
            <a:r>
              <a:rPr lang="en-US" sz="2000" dirty="0" smtClean="0"/>
              <a:t/>
            </a:r>
            <a:br>
              <a:rPr lang="en-US" sz="2000" dirty="0" smtClean="0"/>
            </a:br>
            <a:r>
              <a:rPr lang="en-US" sz="2200" dirty="0" smtClean="0"/>
              <a:t>COPD</a:t>
            </a:r>
            <a:r>
              <a:rPr lang="en-US" sz="2000" dirty="0" smtClean="0"/>
              <a:t/>
            </a:r>
            <a:br>
              <a:rPr lang="en-US" sz="2000" dirty="0" smtClean="0"/>
            </a:br>
            <a:r>
              <a:rPr lang="en-US" sz="2000" dirty="0" smtClean="0">
                <a:hlinkClick r:id="rId4"/>
              </a:rPr>
              <a:t>http://www.telescot.org/uploads/4/5/9/4/4594120/telescot-copd-pilot-report.pdf</a:t>
            </a:r>
            <a:r>
              <a:rPr lang="en-US" sz="2000" dirty="0" smtClean="0"/>
              <a:t/>
            </a:r>
            <a:br>
              <a:rPr lang="en-US" sz="2000" dirty="0" smtClean="0"/>
            </a:br>
            <a:r>
              <a:rPr lang="en-US" sz="2000" dirty="0" smtClean="0"/>
              <a:t/>
            </a:r>
            <a:br>
              <a:rPr lang="en-US" sz="2000" dirty="0" smtClean="0"/>
            </a:br>
            <a:r>
              <a:rPr lang="en-US" sz="2200" dirty="0" smtClean="0"/>
              <a:t>mHealth</a:t>
            </a:r>
            <a:r>
              <a:rPr lang="en-US" sz="2000" dirty="0" smtClean="0"/>
              <a:t/>
            </a:r>
            <a:br>
              <a:rPr lang="en-US" sz="2000" dirty="0" smtClean="0"/>
            </a:br>
            <a:r>
              <a:rPr lang="en-US" sz="2200" dirty="0" smtClean="0"/>
              <a:t> </a:t>
            </a:r>
            <a:r>
              <a:rPr lang="en-US" sz="2000" dirty="0" smtClean="0">
                <a:hlinkClick r:id="rId5"/>
              </a:rPr>
              <a:t>http://telemed.wikispaces.com/</a:t>
            </a:r>
            <a:r>
              <a:rPr lang="en-US" sz="2000" dirty="0" smtClean="0"/>
              <a:t>  </a:t>
            </a:r>
            <a:r>
              <a:rPr lang="en-US" sz="3600" dirty="0" smtClean="0"/>
              <a:t/>
            </a:r>
            <a:br>
              <a:rPr lang="en-US" sz="3600" dirty="0" smtClean="0"/>
            </a:br>
            <a:endParaRPr lang="en-US" sz="3600" dirty="0" smtClean="0"/>
          </a:p>
        </p:txBody>
      </p:sp>
      <p:sp>
        <p:nvSpPr>
          <p:cNvPr id="2051" name="Rectangle 3"/>
          <p:cNvSpPr>
            <a:spLocks noGrp="1" noChangeArrowheads="1"/>
          </p:cNvSpPr>
          <p:nvPr>
            <p:ph type="subTitle" idx="4294967295"/>
          </p:nvPr>
        </p:nvSpPr>
        <p:spPr>
          <a:xfrm>
            <a:off x="1403648" y="3501008"/>
            <a:ext cx="6400800" cy="1143000"/>
          </a:xfrm>
        </p:spPr>
        <p:txBody>
          <a:bodyPr>
            <a:normAutofit lnSpcReduction="10000"/>
          </a:bodyPr>
          <a:lstStyle/>
          <a:p>
            <a:pPr marL="0" indent="0" algn="ctr" eaLnBrk="1" hangingPunct="1">
              <a:spcBef>
                <a:spcPct val="0"/>
              </a:spcBef>
              <a:buFontTx/>
              <a:buNone/>
            </a:pPr>
            <a:endParaRPr lang="en-GB" sz="2400" dirty="0" smtClean="0">
              <a:solidFill>
                <a:srgbClr val="595959"/>
              </a:solidFill>
            </a:endParaRPr>
          </a:p>
          <a:p>
            <a:pPr marL="0" indent="0" algn="ctr" eaLnBrk="1" hangingPunct="1">
              <a:spcBef>
                <a:spcPct val="0"/>
              </a:spcBef>
              <a:buFontTx/>
              <a:buNone/>
            </a:pPr>
            <a:r>
              <a:rPr lang="en-GB" sz="2800" dirty="0" smtClean="0">
                <a:solidFill>
                  <a:srgbClr val="595959"/>
                </a:solidFill>
              </a:rPr>
              <a:t>Jenny Ure</a:t>
            </a:r>
          </a:p>
          <a:p>
            <a:pPr marL="0" indent="0" algn="ctr" eaLnBrk="1" hangingPunct="1">
              <a:spcBef>
                <a:spcPct val="0"/>
              </a:spcBef>
              <a:buFontTx/>
              <a:buNone/>
            </a:pPr>
            <a:r>
              <a:rPr lang="en-GB" sz="2200" dirty="0" smtClean="0">
                <a:solidFill>
                  <a:srgbClr val="595959"/>
                </a:solidFill>
                <a:hlinkClick r:id="rId6"/>
              </a:rPr>
              <a:t>Jenny.Ure@ed.ac.uk</a:t>
            </a:r>
            <a:r>
              <a:rPr lang="en-GB" sz="2200" dirty="0" smtClean="0">
                <a:solidFill>
                  <a:srgbClr val="595959"/>
                </a:solidFill>
              </a:rPr>
              <a:t> </a:t>
            </a:r>
          </a:p>
        </p:txBody>
      </p:sp>
      <p:pic>
        <p:nvPicPr>
          <p:cNvPr id="2052" name="Picture 4" descr="edin_fest"/>
          <p:cNvPicPr>
            <a:picLocks noChangeAspect="1" noChangeArrowheads="1"/>
          </p:cNvPicPr>
          <p:nvPr/>
        </p:nvPicPr>
        <p:blipFill>
          <a:blip r:embed="rId7" cstate="print"/>
          <a:srcRect/>
          <a:stretch>
            <a:fillRect/>
          </a:stretch>
        </p:blipFill>
        <p:spPr bwMode="auto">
          <a:xfrm>
            <a:off x="0" y="5348288"/>
            <a:ext cx="1395413" cy="1509712"/>
          </a:xfrm>
          <a:prstGeom prst="rect">
            <a:avLst/>
          </a:prstGeom>
          <a:noFill/>
          <a:ln w="9525">
            <a:noFill/>
            <a:miter lim="800000"/>
            <a:headEnd/>
            <a:tailEnd/>
          </a:ln>
        </p:spPr>
      </p:pic>
      <p:pic>
        <p:nvPicPr>
          <p:cNvPr id="2053" name="Picture 5" descr="edinburgh_snow"/>
          <p:cNvPicPr>
            <a:picLocks noChangeAspect="1" noChangeArrowheads="1"/>
          </p:cNvPicPr>
          <p:nvPr/>
        </p:nvPicPr>
        <p:blipFill>
          <a:blip r:embed="rId8" cstate="print"/>
          <a:srcRect l="2420" r="21989"/>
          <a:stretch>
            <a:fillRect/>
          </a:stretch>
        </p:blipFill>
        <p:spPr bwMode="auto">
          <a:xfrm>
            <a:off x="1476375" y="5356225"/>
            <a:ext cx="1512888" cy="1501775"/>
          </a:xfrm>
          <a:prstGeom prst="rect">
            <a:avLst/>
          </a:prstGeom>
          <a:noFill/>
          <a:ln w="9525">
            <a:noFill/>
            <a:miter lim="800000"/>
            <a:headEnd/>
            <a:tailEnd/>
          </a:ln>
        </p:spPr>
      </p:pic>
      <p:pic>
        <p:nvPicPr>
          <p:cNvPr id="2054" name="Picture 6" descr="edin_fest"/>
          <p:cNvPicPr>
            <a:picLocks noChangeAspect="1" noChangeArrowheads="1"/>
          </p:cNvPicPr>
          <p:nvPr/>
        </p:nvPicPr>
        <p:blipFill>
          <a:blip r:embed="rId7" cstate="print"/>
          <a:srcRect/>
          <a:stretch>
            <a:fillRect/>
          </a:stretch>
        </p:blipFill>
        <p:spPr bwMode="auto">
          <a:xfrm>
            <a:off x="3059113" y="5346700"/>
            <a:ext cx="1397000" cy="1511300"/>
          </a:xfrm>
          <a:prstGeom prst="rect">
            <a:avLst/>
          </a:prstGeom>
          <a:noFill/>
          <a:ln w="9525">
            <a:noFill/>
            <a:miter lim="800000"/>
            <a:headEnd/>
            <a:tailEnd/>
          </a:ln>
        </p:spPr>
      </p:pic>
      <p:pic>
        <p:nvPicPr>
          <p:cNvPr id="2055" name="Picture 7" descr="edinburgh_snow"/>
          <p:cNvPicPr>
            <a:picLocks noChangeAspect="1" noChangeArrowheads="1"/>
          </p:cNvPicPr>
          <p:nvPr/>
        </p:nvPicPr>
        <p:blipFill>
          <a:blip r:embed="rId8" cstate="print"/>
          <a:srcRect l="2420" r="21989"/>
          <a:stretch>
            <a:fillRect/>
          </a:stretch>
        </p:blipFill>
        <p:spPr bwMode="auto">
          <a:xfrm>
            <a:off x="4572000" y="5357813"/>
            <a:ext cx="1512888" cy="1500187"/>
          </a:xfrm>
          <a:prstGeom prst="rect">
            <a:avLst/>
          </a:prstGeom>
          <a:noFill/>
          <a:ln w="9525">
            <a:noFill/>
            <a:miter lim="800000"/>
            <a:headEnd/>
            <a:tailEnd/>
          </a:ln>
        </p:spPr>
      </p:pic>
      <p:pic>
        <p:nvPicPr>
          <p:cNvPr id="2056" name="Picture 8" descr="edin_fest"/>
          <p:cNvPicPr>
            <a:picLocks noChangeAspect="1" noChangeArrowheads="1"/>
          </p:cNvPicPr>
          <p:nvPr/>
        </p:nvPicPr>
        <p:blipFill>
          <a:blip r:embed="rId7" cstate="print"/>
          <a:srcRect/>
          <a:stretch>
            <a:fillRect/>
          </a:stretch>
        </p:blipFill>
        <p:spPr bwMode="auto">
          <a:xfrm>
            <a:off x="6156325" y="5346700"/>
            <a:ext cx="1398588" cy="1511300"/>
          </a:xfrm>
          <a:prstGeom prst="rect">
            <a:avLst/>
          </a:prstGeom>
          <a:noFill/>
          <a:ln w="9525">
            <a:noFill/>
            <a:miter lim="800000"/>
            <a:headEnd/>
            <a:tailEnd/>
          </a:ln>
        </p:spPr>
      </p:pic>
      <p:pic>
        <p:nvPicPr>
          <p:cNvPr id="2057" name="Picture 9" descr="edinburgh_snow"/>
          <p:cNvPicPr>
            <a:picLocks noChangeAspect="1" noChangeArrowheads="1"/>
          </p:cNvPicPr>
          <p:nvPr/>
        </p:nvPicPr>
        <p:blipFill>
          <a:blip r:embed="rId8" cstate="print"/>
          <a:srcRect l="2420" r="21989"/>
          <a:stretch>
            <a:fillRect/>
          </a:stretch>
        </p:blipFill>
        <p:spPr bwMode="auto">
          <a:xfrm>
            <a:off x="7632700" y="5359400"/>
            <a:ext cx="1511300" cy="1498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Combining Qual. And Quant.</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Interviews followed by questionnaires</a:t>
            </a:r>
          </a:p>
          <a:p>
            <a:r>
              <a:rPr lang="en-GB" dirty="0" smtClean="0"/>
              <a:t>Framework approach</a:t>
            </a:r>
          </a:p>
          <a:p>
            <a:pPr>
              <a:buNone/>
            </a:pPr>
            <a:r>
              <a:rPr lang="en-GB" dirty="0" smtClean="0"/>
              <a:t>	Research design: The Framework (Pope, </a:t>
            </a:r>
            <a:r>
              <a:rPr lang="en-GB" dirty="0" err="1" smtClean="0"/>
              <a:t>Ziebland</a:t>
            </a:r>
            <a:r>
              <a:rPr lang="en-GB" dirty="0" smtClean="0"/>
              <a:t>, and Mays, 2000) and explanatory account approaches (Stern &amp; </a:t>
            </a:r>
            <a:r>
              <a:rPr lang="en-GB" dirty="0" err="1" smtClean="0"/>
              <a:t>Kirmayer</a:t>
            </a:r>
            <a:r>
              <a:rPr lang="en-GB" dirty="0" smtClean="0"/>
              <a:t>, 2004) is used to analyze the qualitative data and develop quantitative variables from qualitative data.</a:t>
            </a:r>
          </a:p>
          <a:p>
            <a:pPr>
              <a:buNone/>
            </a:pPr>
            <a:endParaRPr lang="en-GB" dirty="0" smtClean="0"/>
          </a:p>
          <a:p>
            <a:pPr>
              <a:buNone/>
            </a:pPr>
            <a:r>
              <a:rPr lang="en-GB" dirty="0" smtClean="0"/>
              <a:t>	Correlation analysis of qualitative variables with external constructs reveals consistent convergent/divergent pattern of associations—suggesting specific underlying structural constructs. </a:t>
            </a:r>
          </a:p>
          <a:p>
            <a:endParaRPr lang="en-GB"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Academic Writing Skills</a:t>
            </a:r>
            <a:endParaRPr lang="en-GB" dirty="0"/>
          </a:p>
        </p:txBody>
      </p:sp>
      <p:sp>
        <p:nvSpPr>
          <p:cNvPr id="3" name="Content Placeholder 2"/>
          <p:cNvSpPr>
            <a:spLocks noGrp="1"/>
          </p:cNvSpPr>
          <p:nvPr>
            <p:ph idx="1"/>
          </p:nvPr>
        </p:nvSpPr>
        <p:spPr/>
        <p:txBody>
          <a:bodyPr/>
          <a:lstStyle/>
          <a:p>
            <a:r>
              <a:rPr lang="en-GB" dirty="0" smtClean="0"/>
              <a:t>Does it answer the question?</a:t>
            </a:r>
          </a:p>
          <a:p>
            <a:r>
              <a:rPr lang="en-GB" dirty="0" smtClean="0"/>
              <a:t>Does it follow the required format?</a:t>
            </a:r>
          </a:p>
          <a:p>
            <a:r>
              <a:rPr lang="en-GB" dirty="0" smtClean="0"/>
              <a:t>Does it provide evidence for the arguments?</a:t>
            </a:r>
          </a:p>
          <a:p>
            <a:r>
              <a:rPr lang="en-GB" dirty="0" smtClean="0"/>
              <a:t>Do paragraphs have a </a:t>
            </a:r>
            <a:r>
              <a:rPr lang="en-GB" dirty="0" err="1" smtClean="0"/>
              <a:t>keypoint</a:t>
            </a:r>
            <a:r>
              <a:rPr lang="en-GB" dirty="0" smtClean="0"/>
              <a:t> sentence on which you enlarge?</a:t>
            </a:r>
          </a:p>
          <a:p>
            <a:r>
              <a:rPr lang="en-GB" dirty="0" smtClean="0"/>
              <a:t>Does the Introduction say What, Why and How you are proceeding?</a:t>
            </a:r>
          </a:p>
          <a:p>
            <a:r>
              <a:rPr lang="en-GB" dirty="0" smtClean="0"/>
              <a:t>Do you provide signposts?</a:t>
            </a:r>
            <a:endParaRPr lang="en-GB"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p:txBody>
          <a:bodyPr>
            <a:normAutofit fontScale="90000"/>
          </a:bodyPr>
          <a:lstStyle/>
          <a:p>
            <a:pPr eaLnBrk="1" hangingPunct="1"/>
            <a:r>
              <a:rPr lang="en-GB" sz="4000" smtClean="0"/>
              <a:t>so technical infrastructure needs community infrastructure to define..</a:t>
            </a:r>
            <a:endParaRPr lang="en-US" sz="4000" smtClean="0"/>
          </a:p>
        </p:txBody>
      </p:sp>
      <p:sp>
        <p:nvSpPr>
          <p:cNvPr id="25603" name="Rectangle 3"/>
          <p:cNvSpPr>
            <a:spLocks noGrp="1" noChangeArrowheads="1"/>
          </p:cNvSpPr>
          <p:nvPr>
            <p:ph type="body" sz="half" idx="4294967295"/>
          </p:nvPr>
        </p:nvSpPr>
        <p:spPr>
          <a:xfrm>
            <a:off x="4648200" y="2057400"/>
            <a:ext cx="3848100" cy="4114800"/>
          </a:xfrm>
        </p:spPr>
        <p:txBody>
          <a:bodyPr/>
          <a:lstStyle/>
          <a:p>
            <a:pPr eaLnBrk="1" hangingPunct="1"/>
            <a:r>
              <a:rPr lang="en-GB" sz="2800" smtClean="0">
                <a:solidFill>
                  <a:srgbClr val="969696"/>
                </a:solidFill>
              </a:rPr>
              <a:t>frames of reference</a:t>
            </a:r>
          </a:p>
          <a:p>
            <a:pPr eaLnBrk="1" hangingPunct="1"/>
            <a:r>
              <a:rPr lang="en-GB" sz="2800" smtClean="0">
                <a:solidFill>
                  <a:srgbClr val="969696"/>
                </a:solidFill>
              </a:rPr>
              <a:t>naming conventions</a:t>
            </a:r>
          </a:p>
          <a:p>
            <a:pPr eaLnBrk="1" hangingPunct="1"/>
            <a:r>
              <a:rPr lang="en-GB" sz="2800" smtClean="0">
                <a:solidFill>
                  <a:srgbClr val="969696"/>
                </a:solidFill>
              </a:rPr>
              <a:t>ethical and legal conventions</a:t>
            </a:r>
          </a:p>
          <a:p>
            <a:pPr eaLnBrk="1" hangingPunct="1"/>
            <a:r>
              <a:rPr lang="en-GB" sz="2800" smtClean="0">
                <a:solidFill>
                  <a:srgbClr val="969696"/>
                </a:solidFill>
              </a:rPr>
              <a:t>agreements on management of costs and risks and benefits</a:t>
            </a:r>
          </a:p>
          <a:p>
            <a:pPr eaLnBrk="1" hangingPunct="1"/>
            <a:endParaRPr lang="en-GB" sz="2800" smtClean="0">
              <a:solidFill>
                <a:srgbClr val="969696"/>
              </a:solidFill>
            </a:endParaRPr>
          </a:p>
          <a:p>
            <a:pPr eaLnBrk="1" hangingPunct="1">
              <a:buFontTx/>
              <a:buNone/>
            </a:pPr>
            <a:endParaRPr lang="en-GB" sz="2400" smtClean="0"/>
          </a:p>
        </p:txBody>
      </p:sp>
      <p:pic>
        <p:nvPicPr>
          <p:cNvPr id="25604" name="Picture 4"/>
          <p:cNvPicPr>
            <a:picLocks noGrp="1" noChangeAspect="1" noChangeArrowheads="1"/>
          </p:cNvPicPr>
          <p:nvPr>
            <p:ph type="clipArt" sz="half" idx="4294967295"/>
          </p:nvPr>
        </p:nvPicPr>
        <p:blipFill>
          <a:blip r:embed="rId3" cstate="print"/>
          <a:srcRect/>
          <a:stretch>
            <a:fillRect/>
          </a:stretch>
        </p:blipFill>
        <p:spPr>
          <a:xfrm>
            <a:off x="457200" y="2154238"/>
            <a:ext cx="4035425" cy="3109912"/>
          </a:xfrm>
          <a:noFill/>
          <a:ln>
            <a:solidFill>
              <a:srgbClr val="009999"/>
            </a:solidFill>
          </a:ln>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457200" y="457200"/>
            <a:ext cx="8229600" cy="1143000"/>
          </a:xfrm>
        </p:spPr>
        <p:txBody>
          <a:bodyPr>
            <a:normAutofit fontScale="90000"/>
          </a:bodyPr>
          <a:lstStyle/>
          <a:p>
            <a:pPr eaLnBrk="1" hangingPunct="1"/>
            <a:r>
              <a:rPr lang="en-GB" sz="4000" smtClean="0">
                <a:solidFill>
                  <a:schemeClr val="bg2"/>
                </a:solidFill>
              </a:rPr>
              <a:t>The eHealth Vision of seamless data sharing?</a:t>
            </a:r>
            <a:endParaRPr lang="en-US" sz="4000" smtClean="0">
              <a:solidFill>
                <a:schemeClr val="bg2"/>
              </a:solidFill>
            </a:endParaRPr>
          </a:p>
        </p:txBody>
      </p:sp>
      <p:sp>
        <p:nvSpPr>
          <p:cNvPr id="31747" name="Rectangle 3"/>
          <p:cNvSpPr>
            <a:spLocks noGrp="1" noChangeArrowheads="1"/>
          </p:cNvSpPr>
          <p:nvPr>
            <p:ph type="body" sz="half" idx="4294967295"/>
          </p:nvPr>
        </p:nvSpPr>
        <p:spPr>
          <a:xfrm>
            <a:off x="4651375" y="1447800"/>
            <a:ext cx="4035425" cy="4525963"/>
          </a:xfrm>
        </p:spPr>
        <p:txBody>
          <a:bodyPr/>
          <a:lstStyle/>
          <a:p>
            <a:pPr eaLnBrk="1" hangingPunct="1">
              <a:buFontTx/>
              <a:buNone/>
            </a:pPr>
            <a:endParaRPr lang="en-GB" sz="2800" smtClean="0"/>
          </a:p>
          <a:p>
            <a:pPr eaLnBrk="1" hangingPunct="1">
              <a:buFontTx/>
              <a:buNone/>
            </a:pPr>
            <a:endParaRPr lang="en-GB" sz="2800" smtClean="0"/>
          </a:p>
          <a:p>
            <a:pPr eaLnBrk="1" hangingPunct="1"/>
            <a:endParaRPr lang="en-GB" sz="2800" smtClean="0"/>
          </a:p>
          <a:p>
            <a:pPr eaLnBrk="1" hangingPunct="1"/>
            <a:r>
              <a:rPr lang="en-GB" sz="2400" smtClean="0"/>
              <a:t>Still more of a vision than a reality !</a:t>
            </a:r>
            <a:endParaRPr lang="en-US" sz="2400" smtClean="0"/>
          </a:p>
        </p:txBody>
      </p:sp>
      <p:pic>
        <p:nvPicPr>
          <p:cNvPr id="31748" name="Picture 4" descr="botticelli"/>
          <p:cNvPicPr>
            <a:picLocks noGrp="1" noChangeAspect="1" noChangeArrowheads="1"/>
          </p:cNvPicPr>
          <p:nvPr>
            <p:ph sz="half" idx="4294967295"/>
          </p:nvPr>
        </p:nvPicPr>
        <p:blipFill>
          <a:blip r:embed="rId3" cstate="print"/>
          <a:srcRect l="5882" t="8922" r="3922" b="7806"/>
          <a:stretch>
            <a:fillRect/>
          </a:stretch>
        </p:blipFill>
        <p:spPr>
          <a:xfrm>
            <a:off x="617538" y="2620963"/>
            <a:ext cx="3675062" cy="2346325"/>
          </a:xfr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3" cstate="print"/>
          <a:srcRect l="7500" t="18750" r="6876" b="7813"/>
          <a:stretch>
            <a:fillRect/>
          </a:stretch>
        </p:blipFill>
        <p:spPr bwMode="auto">
          <a:xfrm>
            <a:off x="1295400" y="1676400"/>
            <a:ext cx="6858000" cy="4705350"/>
          </a:xfrm>
          <a:prstGeom prst="rect">
            <a:avLst/>
          </a:prstGeom>
          <a:noFill/>
          <a:ln w="9525">
            <a:noFill/>
            <a:miter lim="800000"/>
            <a:headEnd/>
            <a:tailEnd/>
          </a:ln>
        </p:spPr>
      </p:pic>
      <p:sp>
        <p:nvSpPr>
          <p:cNvPr id="26627" name="Text Box 3"/>
          <p:cNvSpPr txBox="1">
            <a:spLocks noChangeArrowheads="1"/>
          </p:cNvSpPr>
          <p:nvPr/>
        </p:nvSpPr>
        <p:spPr bwMode="auto">
          <a:xfrm>
            <a:off x="1371600" y="457200"/>
            <a:ext cx="6781800" cy="366713"/>
          </a:xfrm>
          <a:prstGeom prst="rect">
            <a:avLst/>
          </a:prstGeom>
          <a:noFill/>
          <a:ln w="9525">
            <a:noFill/>
            <a:miter lim="800000"/>
            <a:headEnd/>
            <a:tailEnd/>
          </a:ln>
        </p:spPr>
        <p:txBody>
          <a:bodyPr>
            <a:spAutoFit/>
          </a:bodyPr>
          <a:lstStyle/>
          <a:p>
            <a:pPr>
              <a:spcBef>
                <a:spcPct val="50000"/>
              </a:spcBef>
            </a:pPr>
            <a:endParaRPr lang="en-US" sz="1800"/>
          </a:p>
        </p:txBody>
      </p:sp>
      <p:sp>
        <p:nvSpPr>
          <p:cNvPr id="26628" name="Text Box 4"/>
          <p:cNvSpPr txBox="1">
            <a:spLocks noChangeArrowheads="1"/>
          </p:cNvSpPr>
          <p:nvPr/>
        </p:nvSpPr>
        <p:spPr bwMode="auto">
          <a:xfrm>
            <a:off x="762000" y="533400"/>
            <a:ext cx="7620000" cy="579438"/>
          </a:xfrm>
          <a:prstGeom prst="rect">
            <a:avLst/>
          </a:prstGeom>
          <a:noFill/>
          <a:ln w="9525">
            <a:noFill/>
            <a:miter lim="800000"/>
            <a:headEnd/>
            <a:tailEnd/>
          </a:ln>
        </p:spPr>
        <p:txBody>
          <a:bodyPr>
            <a:spAutoFit/>
          </a:bodyPr>
          <a:lstStyle/>
          <a:p>
            <a:pPr>
              <a:spcBef>
                <a:spcPct val="50000"/>
              </a:spcBef>
            </a:pPr>
            <a:r>
              <a:rPr lang="en-GB" sz="3200">
                <a:latin typeface="Arial" charset="0"/>
              </a:rPr>
              <a:t>Different study designs and procedures</a:t>
            </a:r>
            <a:endParaRPr lang="en-US" sz="3200">
              <a:latin typeface="Arial"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3" cstate="print"/>
          <a:srcRect l="10001" t="20313" r="8749" b="6250"/>
          <a:stretch>
            <a:fillRect/>
          </a:stretch>
        </p:blipFill>
        <p:spPr bwMode="auto">
          <a:xfrm>
            <a:off x="1447800" y="1752600"/>
            <a:ext cx="6553200" cy="4738688"/>
          </a:xfrm>
          <a:prstGeom prst="rect">
            <a:avLst/>
          </a:prstGeom>
          <a:noFill/>
          <a:ln w="9525">
            <a:noFill/>
            <a:miter lim="800000"/>
            <a:headEnd/>
            <a:tailEnd/>
          </a:ln>
        </p:spPr>
      </p:pic>
      <p:sp>
        <p:nvSpPr>
          <p:cNvPr id="27651" name="Text Box 3"/>
          <p:cNvSpPr txBox="1">
            <a:spLocks noChangeArrowheads="1"/>
          </p:cNvSpPr>
          <p:nvPr/>
        </p:nvSpPr>
        <p:spPr bwMode="auto">
          <a:xfrm>
            <a:off x="762000" y="533400"/>
            <a:ext cx="7543800" cy="519113"/>
          </a:xfrm>
          <a:prstGeom prst="rect">
            <a:avLst/>
          </a:prstGeom>
          <a:noFill/>
          <a:ln w="9525">
            <a:noFill/>
            <a:miter lim="800000"/>
            <a:headEnd/>
            <a:tailEnd/>
          </a:ln>
        </p:spPr>
        <p:txBody>
          <a:bodyPr>
            <a:spAutoFit/>
          </a:bodyPr>
          <a:lstStyle/>
          <a:p>
            <a:pPr>
              <a:spcBef>
                <a:spcPct val="50000"/>
              </a:spcBef>
            </a:pPr>
            <a:r>
              <a:rPr lang="en-GB" sz="2800">
                <a:latin typeface="Arial" charset="0"/>
              </a:rPr>
              <a:t>Different Questionnaires</a:t>
            </a:r>
            <a:endParaRPr lang="en-US" sz="2800">
              <a:latin typeface="Arial"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5"/>
          <p:cNvSpPr>
            <a:spLocks noGrp="1" noChangeArrowheads="1"/>
          </p:cNvSpPr>
          <p:nvPr>
            <p:ph type="title"/>
          </p:nvPr>
        </p:nvSpPr>
        <p:spPr>
          <a:xfrm>
            <a:off x="0" y="609600"/>
            <a:ext cx="9144000" cy="1143000"/>
          </a:xfrm>
        </p:spPr>
        <p:txBody>
          <a:bodyPr>
            <a:normAutofit fontScale="90000"/>
          </a:bodyPr>
          <a:lstStyle/>
          <a:p>
            <a:pPr eaLnBrk="1" hangingPunct="1"/>
            <a:r>
              <a:rPr lang="en-GB" dirty="0" smtClean="0">
                <a:solidFill>
                  <a:schemeClr val="tx1"/>
                </a:solidFill>
              </a:rPr>
              <a:t/>
            </a:r>
            <a:br>
              <a:rPr lang="en-GB" dirty="0" smtClean="0">
                <a:solidFill>
                  <a:schemeClr val="tx1"/>
                </a:solidFill>
              </a:rPr>
            </a:br>
            <a:r>
              <a:rPr lang="en-GB" dirty="0" smtClean="0">
                <a:solidFill>
                  <a:schemeClr val="tx1"/>
                </a:solidFill>
              </a:rPr>
              <a:t/>
            </a:r>
            <a:br>
              <a:rPr lang="en-GB" dirty="0" smtClean="0">
                <a:solidFill>
                  <a:schemeClr val="tx1"/>
                </a:solidFill>
              </a:rPr>
            </a:br>
            <a:r>
              <a:rPr lang="en-GB" sz="3000" dirty="0" smtClean="0">
                <a:solidFill>
                  <a:schemeClr val="tx1"/>
                </a:solidFill>
              </a:rPr>
              <a:t/>
            </a:r>
            <a:br>
              <a:rPr lang="en-GB" sz="3000" dirty="0" smtClean="0">
                <a:solidFill>
                  <a:schemeClr val="tx1"/>
                </a:solidFill>
              </a:rPr>
            </a:br>
            <a:endParaRPr lang="en-US" sz="3000" dirty="0" smtClean="0"/>
          </a:p>
        </p:txBody>
      </p:sp>
      <p:sp>
        <p:nvSpPr>
          <p:cNvPr id="19459" name="Rectangle 6"/>
          <p:cNvSpPr>
            <a:spLocks noGrp="1" noChangeArrowheads="1"/>
          </p:cNvSpPr>
          <p:nvPr>
            <p:ph type="body" sz="half" idx="2"/>
          </p:nvPr>
        </p:nvSpPr>
        <p:spPr>
          <a:xfrm>
            <a:off x="4788024" y="2276872"/>
            <a:ext cx="3848100" cy="4114800"/>
          </a:xfrm>
        </p:spPr>
        <p:txBody>
          <a:bodyPr/>
          <a:lstStyle/>
          <a:p>
            <a:pPr eaLnBrk="1" hangingPunct="1"/>
            <a:r>
              <a:rPr lang="en-GB" sz="2800" dirty="0" smtClean="0"/>
              <a:t>A 46:36 waist/hip ratio reading – is it an input error or just a typical sample from West Lothian</a:t>
            </a:r>
          </a:p>
          <a:p>
            <a:pPr eaLnBrk="1" hangingPunct="1">
              <a:buNone/>
            </a:pPr>
            <a:endParaRPr lang="en-GB" sz="2800" dirty="0" smtClean="0"/>
          </a:p>
          <a:p>
            <a:pPr eaLnBrk="1" hangingPunct="1">
              <a:buFontTx/>
              <a:buNone/>
            </a:pPr>
            <a:endParaRPr lang="en-GB" sz="2800" dirty="0" smtClean="0"/>
          </a:p>
          <a:p>
            <a:pPr eaLnBrk="1" hangingPunct="1">
              <a:buFontTx/>
              <a:buNone/>
            </a:pPr>
            <a:r>
              <a:rPr lang="en-GB" sz="2800" dirty="0" smtClean="0"/>
              <a:t> </a:t>
            </a:r>
            <a:endParaRPr lang="en-US" sz="2800" dirty="0" smtClean="0"/>
          </a:p>
        </p:txBody>
      </p:sp>
      <p:pic>
        <p:nvPicPr>
          <p:cNvPr id="19460" name="Picture 9" descr="wome_glasgow"/>
          <p:cNvPicPr>
            <a:picLocks noGrp="1" noChangeAspect="1" noChangeArrowheads="1"/>
          </p:cNvPicPr>
          <p:nvPr>
            <p:ph sz="half" idx="1"/>
          </p:nvPr>
        </p:nvPicPr>
        <p:blipFill>
          <a:blip r:embed="rId3" cstate="print"/>
          <a:srcRect/>
          <a:stretch>
            <a:fillRect/>
          </a:stretch>
        </p:blipFill>
        <p:spPr>
          <a:xfrm>
            <a:off x="755576" y="2420888"/>
            <a:ext cx="3848100" cy="2895600"/>
          </a:xfrm>
          <a:noFill/>
        </p:spPr>
      </p:pic>
      <p:sp>
        <p:nvSpPr>
          <p:cNvPr id="5" name="TextBox 4"/>
          <p:cNvSpPr txBox="1"/>
          <p:nvPr/>
        </p:nvSpPr>
        <p:spPr>
          <a:xfrm>
            <a:off x="827584" y="476672"/>
            <a:ext cx="7560840" cy="1200329"/>
          </a:xfrm>
          <a:prstGeom prst="rect">
            <a:avLst/>
          </a:prstGeom>
          <a:noFill/>
        </p:spPr>
        <p:txBody>
          <a:bodyPr wrap="square" rtlCol="0">
            <a:spAutoFit/>
          </a:bodyPr>
          <a:lstStyle/>
          <a:p>
            <a:r>
              <a:rPr lang="en-GB" sz="3600" dirty="0" smtClean="0"/>
              <a:t>Standardisation Strategies  Do Not Ensure the Quality of Data Collection</a:t>
            </a:r>
            <a:endParaRPr lang="en-GB" sz="36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09600" y="457200"/>
            <a:ext cx="7848600" cy="1143000"/>
          </a:xfrm>
        </p:spPr>
        <p:txBody>
          <a:bodyPr/>
          <a:lstStyle/>
          <a:p>
            <a:pPr eaLnBrk="1" hangingPunct="1"/>
            <a:r>
              <a:rPr lang="en-GB" sz="3200" dirty="0" smtClean="0"/>
              <a:t>Different Disease Effects or Different Scanner Calibration? </a:t>
            </a:r>
            <a:endParaRPr lang="en-US" sz="3200" dirty="0" smtClean="0"/>
          </a:p>
        </p:txBody>
      </p:sp>
      <p:sp>
        <p:nvSpPr>
          <p:cNvPr id="23555" name="Rectangle 3"/>
          <p:cNvSpPr>
            <a:spLocks noGrp="1" noChangeArrowheads="1"/>
          </p:cNvSpPr>
          <p:nvPr>
            <p:ph type="body" sz="half" idx="4294967295"/>
          </p:nvPr>
        </p:nvSpPr>
        <p:spPr>
          <a:xfrm>
            <a:off x="228600" y="6172200"/>
            <a:ext cx="8610600" cy="4114800"/>
          </a:xfrm>
        </p:spPr>
        <p:txBody>
          <a:bodyPr/>
          <a:lstStyle/>
          <a:p>
            <a:pPr eaLnBrk="1" hangingPunct="1">
              <a:buFontTx/>
              <a:buNone/>
            </a:pPr>
            <a:r>
              <a:rPr lang="en-US" altLang="ja-JP" sz="1400" smtClean="0">
                <a:solidFill>
                  <a:srgbClr val="000000"/>
                </a:solidFill>
                <a:ea typeface="MS Mincho" pitchFamily="49" charset="-128"/>
              </a:rPr>
              <a:t>Adapted from Keator et al (2006) Presentation to the UK-BIRN workshop</a:t>
            </a:r>
            <a:r>
              <a:rPr lang="en-GB" altLang="ja-JP" sz="2800" smtClean="0">
                <a:ea typeface="ＭＳ Ｐゴシック" charset="-128"/>
              </a:rPr>
              <a:t> </a:t>
            </a:r>
            <a:endParaRPr lang="en-GB" sz="2800" smtClean="0"/>
          </a:p>
        </p:txBody>
      </p:sp>
      <p:sp>
        <p:nvSpPr>
          <p:cNvPr id="23556" name="Rectangle 4"/>
          <p:cNvSpPr>
            <a:spLocks noChangeArrowheads="1"/>
          </p:cNvSpPr>
          <p:nvPr/>
        </p:nvSpPr>
        <p:spPr bwMode="auto">
          <a:xfrm>
            <a:off x="2686050" y="2338388"/>
            <a:ext cx="9144000" cy="0"/>
          </a:xfrm>
          <a:prstGeom prst="rect">
            <a:avLst/>
          </a:prstGeom>
          <a:noFill/>
          <a:ln w="9525">
            <a:noFill/>
            <a:miter lim="800000"/>
            <a:headEnd/>
            <a:tailEnd/>
          </a:ln>
        </p:spPr>
        <p:txBody>
          <a:bodyPr>
            <a:spAutoFit/>
          </a:bodyPr>
          <a:lstStyle/>
          <a:p>
            <a:endParaRPr lang="en-US"/>
          </a:p>
        </p:txBody>
      </p:sp>
      <p:pic>
        <p:nvPicPr>
          <p:cNvPr id="23557" name="Picture 5"/>
          <p:cNvPicPr>
            <a:picLocks noGrp="1" noChangeAspect="1" noChangeArrowheads="1"/>
          </p:cNvPicPr>
          <p:nvPr>
            <p:ph type="clipArt" sz="half" idx="4294967295"/>
          </p:nvPr>
        </p:nvPicPr>
        <p:blipFill>
          <a:blip r:embed="rId3" cstate="print"/>
          <a:srcRect l="6509" t="31032" r="8861" b="13123"/>
          <a:stretch>
            <a:fillRect/>
          </a:stretch>
        </p:blipFill>
        <p:spPr>
          <a:xfrm>
            <a:off x="990600" y="2133600"/>
            <a:ext cx="6819900" cy="3592513"/>
          </a:xfr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a:bodyPr>
          <a:lstStyle/>
          <a:p>
            <a:pPr eaLnBrk="1" hangingPunct="1"/>
            <a:r>
              <a:rPr lang="en-GB" dirty="0" smtClean="0"/>
              <a:t>Strategies include...</a:t>
            </a:r>
            <a:endParaRPr lang="en-US" dirty="0" smtClean="0"/>
          </a:p>
        </p:txBody>
      </p:sp>
      <p:sp>
        <p:nvSpPr>
          <p:cNvPr id="20483" name="Rectangle 3"/>
          <p:cNvSpPr>
            <a:spLocks noGrp="1" noChangeArrowheads="1"/>
          </p:cNvSpPr>
          <p:nvPr>
            <p:ph type="body" idx="1"/>
          </p:nvPr>
        </p:nvSpPr>
        <p:spPr/>
        <p:txBody>
          <a:bodyPr/>
          <a:lstStyle/>
          <a:p>
            <a:pPr eaLnBrk="1" hangingPunct="1"/>
            <a:r>
              <a:rPr lang="en-GB" dirty="0" smtClean="0"/>
              <a:t>Wireless notepads for data collection</a:t>
            </a:r>
          </a:p>
          <a:p>
            <a:pPr eaLnBrk="1" hangingPunct="1"/>
            <a:r>
              <a:rPr lang="en-GB" dirty="0" smtClean="0"/>
              <a:t>Provenance metadata</a:t>
            </a:r>
          </a:p>
          <a:p>
            <a:pPr eaLnBrk="1" hangingPunct="1"/>
            <a:r>
              <a:rPr lang="en-GB" dirty="0" smtClean="0"/>
              <a:t>Links to original data</a:t>
            </a:r>
          </a:p>
          <a:p>
            <a:pPr eaLnBrk="1" hangingPunct="1"/>
            <a:r>
              <a:rPr lang="en-GB" dirty="0" smtClean="0"/>
              <a:t>Local QA/ethics/linkage committees</a:t>
            </a:r>
          </a:p>
          <a:p>
            <a:pPr eaLnBrk="1" hangingPunct="1"/>
            <a:r>
              <a:rPr lang="en-GB" dirty="0" smtClean="0"/>
              <a:t>Error trawls and spot checks combined with error-trapping software</a:t>
            </a:r>
          </a:p>
          <a:p>
            <a:pPr eaLnBrk="1" hangingPunct="1">
              <a:buFontTx/>
              <a:buNone/>
            </a:pPr>
            <a:endParaRPr lang="en-GB" dirty="0" smtClean="0"/>
          </a:p>
          <a:p>
            <a:pPr eaLnBrk="1" hangingPunct="1">
              <a:buFontTx/>
              <a:buNone/>
            </a:pPr>
            <a:endParaRPr lang="en-US"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23528" y="609600"/>
            <a:ext cx="8424936" cy="1143000"/>
          </a:xfrm>
        </p:spPr>
        <p:txBody>
          <a:bodyPr>
            <a:noAutofit/>
          </a:bodyPr>
          <a:lstStyle/>
          <a:p>
            <a:pPr eaLnBrk="1" hangingPunct="1"/>
            <a:r>
              <a:rPr lang="en-GB" sz="3600" dirty="0" smtClean="0"/>
              <a:t>Harmonising different tools and platforms?</a:t>
            </a:r>
            <a:endParaRPr lang="en-US" sz="3600" dirty="0" smtClean="0"/>
          </a:p>
        </p:txBody>
      </p:sp>
      <p:sp>
        <p:nvSpPr>
          <p:cNvPr id="22531" name="Rectangle 3"/>
          <p:cNvSpPr>
            <a:spLocks noGrp="1" noChangeArrowheads="1"/>
          </p:cNvSpPr>
          <p:nvPr>
            <p:ph type="body" sz="half" idx="2"/>
          </p:nvPr>
        </p:nvSpPr>
        <p:spPr>
          <a:xfrm>
            <a:off x="4572000" y="2060848"/>
            <a:ext cx="3848100" cy="4114800"/>
          </a:xfrm>
        </p:spPr>
        <p:txBody>
          <a:bodyPr/>
          <a:lstStyle/>
          <a:p>
            <a:pPr eaLnBrk="1" hangingPunct="1"/>
            <a:r>
              <a:rPr lang="en-GB" sz="2800" dirty="0" smtClean="0"/>
              <a:t>Microarray</a:t>
            </a:r>
          </a:p>
          <a:p>
            <a:pPr eaLnBrk="1" hangingPunct="1"/>
            <a:r>
              <a:rPr lang="en-GB" sz="2800" dirty="0" smtClean="0"/>
              <a:t>In situ hybridisation</a:t>
            </a:r>
          </a:p>
          <a:p>
            <a:pPr eaLnBrk="1" hangingPunct="1"/>
            <a:r>
              <a:rPr lang="en-GB" sz="2800" dirty="0" smtClean="0"/>
              <a:t>Scanners</a:t>
            </a:r>
          </a:p>
          <a:p>
            <a:pPr eaLnBrk="1" hangingPunct="1">
              <a:buFontTx/>
              <a:buNone/>
            </a:pPr>
            <a:endParaRPr lang="en-US" sz="2800" dirty="0" smtClean="0"/>
          </a:p>
        </p:txBody>
      </p:sp>
      <p:pic>
        <p:nvPicPr>
          <p:cNvPr id="22532" name="Picture 4" descr="HSPro_main"/>
          <p:cNvPicPr>
            <a:picLocks noChangeAspect="1" noChangeArrowheads="1"/>
          </p:cNvPicPr>
          <p:nvPr/>
        </p:nvPicPr>
        <p:blipFill>
          <a:blip r:embed="rId3" cstate="print"/>
          <a:srcRect t="3334" b="3334"/>
          <a:stretch>
            <a:fillRect/>
          </a:stretch>
        </p:blipFill>
        <p:spPr bwMode="auto">
          <a:xfrm>
            <a:off x="1600200" y="1981200"/>
            <a:ext cx="2286000" cy="2133600"/>
          </a:xfrm>
          <a:prstGeom prst="rect">
            <a:avLst/>
          </a:prstGeom>
          <a:noFill/>
          <a:ln w="9525">
            <a:noFill/>
            <a:miter lim="800000"/>
            <a:headEnd/>
            <a:tailEnd/>
          </a:ln>
        </p:spPr>
      </p:pic>
      <p:pic>
        <p:nvPicPr>
          <p:cNvPr id="22533" name="Picture 5" descr="HN72-Mucosa-aPankeratin"/>
          <p:cNvPicPr>
            <a:picLocks noGrp="1" noChangeAspect="1" noChangeArrowheads="1"/>
          </p:cNvPicPr>
          <p:nvPr>
            <p:ph sz="half" idx="1"/>
          </p:nvPr>
        </p:nvPicPr>
        <p:blipFill>
          <a:blip r:embed="rId4" cstate="print"/>
          <a:srcRect l="8824" r="2942" b="-11111"/>
          <a:stretch>
            <a:fillRect/>
          </a:stretch>
        </p:blipFill>
        <p:spPr>
          <a:xfrm>
            <a:off x="1600200" y="4267200"/>
            <a:ext cx="2286000" cy="2159000"/>
          </a:xfr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GB" dirty="0" smtClean="0"/>
              <a:t>Shared protocols?</a:t>
            </a:r>
            <a:endParaRPr lang="en-US" dirty="0" smtClean="0"/>
          </a:p>
        </p:txBody>
      </p:sp>
      <p:sp>
        <p:nvSpPr>
          <p:cNvPr id="21507" name="Rectangle 3"/>
          <p:cNvSpPr>
            <a:spLocks noGrp="1" noChangeArrowheads="1"/>
          </p:cNvSpPr>
          <p:nvPr>
            <p:ph type="body" sz="half" idx="2"/>
          </p:nvPr>
        </p:nvSpPr>
        <p:spPr>
          <a:xfrm>
            <a:off x="4644008" y="2060848"/>
            <a:ext cx="4038600" cy="4525963"/>
          </a:xfrm>
        </p:spPr>
        <p:txBody>
          <a:bodyPr/>
          <a:lstStyle/>
          <a:p>
            <a:pPr eaLnBrk="1" hangingPunct="1"/>
            <a:r>
              <a:rPr lang="en-GB" sz="2800" dirty="0" smtClean="0"/>
              <a:t>Trace a line around the region of interest in all subjects</a:t>
            </a:r>
          </a:p>
          <a:p>
            <a:pPr eaLnBrk="1" hangingPunct="1"/>
            <a:r>
              <a:rPr lang="en-GB" sz="2800" dirty="0" smtClean="0"/>
              <a:t>Compare differences in area across control and experimental groups</a:t>
            </a:r>
          </a:p>
          <a:p>
            <a:pPr eaLnBrk="1" hangingPunct="1"/>
            <a:r>
              <a:rPr lang="en-GB" sz="2800" dirty="0" smtClean="0"/>
              <a:t>Unambiguous?</a:t>
            </a:r>
            <a:endParaRPr lang="en-US" sz="2800" dirty="0" smtClean="0"/>
          </a:p>
        </p:txBody>
      </p:sp>
      <p:pic>
        <p:nvPicPr>
          <p:cNvPr id="21508" name="Picture 4" descr="coronalregions"/>
          <p:cNvPicPr>
            <a:picLocks noGrp="1" noChangeAspect="1" noChangeArrowheads="1"/>
          </p:cNvPicPr>
          <p:nvPr>
            <p:ph type="clipArt" sz="half" idx="1"/>
          </p:nvPr>
        </p:nvPicPr>
        <p:blipFill>
          <a:blip r:embed="rId3" cstate="print"/>
          <a:srcRect/>
          <a:stretch>
            <a:fillRect/>
          </a:stretch>
        </p:blipFill>
        <p:spPr>
          <a:xfrm>
            <a:off x="899592" y="2420888"/>
            <a:ext cx="3343275" cy="2543175"/>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normAutofit fontScale="90000"/>
          </a:bodyPr>
          <a:lstStyle/>
          <a:p>
            <a:pPr algn="ctr" eaLnBrk="1" hangingPunct="1"/>
            <a:r>
              <a:rPr lang="en-GB" sz="3600" smtClean="0"/>
              <a:t>A vision mediated by ´standard´ thresholds and protocols</a:t>
            </a:r>
          </a:p>
        </p:txBody>
      </p:sp>
      <p:pic>
        <p:nvPicPr>
          <p:cNvPr id="35843" name="Picture 5" descr="Care_flowchart_V2_May20"/>
          <p:cNvPicPr>
            <a:picLocks noChangeAspect="1" noChangeArrowheads="1"/>
          </p:cNvPicPr>
          <p:nvPr/>
        </p:nvPicPr>
        <p:blipFill>
          <a:blip r:embed="rId2" cstate="print"/>
          <a:srcRect/>
          <a:stretch>
            <a:fillRect/>
          </a:stretch>
        </p:blipFill>
        <p:spPr bwMode="auto">
          <a:xfrm>
            <a:off x="1143000" y="1524000"/>
            <a:ext cx="6692900" cy="5010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GB"/>
          </a:p>
        </p:txBody>
      </p:sp>
      <p:sp>
        <p:nvSpPr>
          <p:cNvPr id="6" name="Content Placeholder 5"/>
          <p:cNvSpPr>
            <a:spLocks noGrp="1"/>
          </p:cNvSpPr>
          <p:nvPr>
            <p:ph idx="1"/>
          </p:nvPr>
        </p:nvSpPr>
        <p:spPr/>
        <p:txBody>
          <a:bodyPr/>
          <a:lstStyle/>
          <a:p>
            <a:r>
              <a:rPr lang="en-GB" dirty="0" smtClean="0"/>
              <a:t>Care is now provided in an extended, digitally mediated environment where the problems and the opportunities are often unseen </a:t>
            </a:r>
            <a:r>
              <a:rPr lang="en-GB" dirty="0" err="1" smtClean="0"/>
              <a:t>adn</a:t>
            </a:r>
            <a:r>
              <a:rPr lang="en-GB" dirty="0" smtClean="0"/>
              <a:t> unreported</a:t>
            </a:r>
          </a:p>
          <a:p>
            <a:r>
              <a:rPr lang="en-GB" dirty="0" smtClean="0"/>
              <a:t>qualitative research with users is increasingly needed to inform large scale clinical trials and service developments</a:t>
            </a:r>
          </a:p>
          <a:p>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donald_rumsfeld"/>
          <p:cNvPicPr>
            <a:picLocks noChangeAspect="1" noChangeArrowheads="1"/>
          </p:cNvPicPr>
          <p:nvPr/>
        </p:nvPicPr>
        <p:blipFill>
          <a:blip r:embed="rId3" cstate="print"/>
          <a:srcRect/>
          <a:stretch>
            <a:fillRect/>
          </a:stretch>
        </p:blipFill>
        <p:spPr bwMode="auto">
          <a:xfrm>
            <a:off x="0" y="0"/>
            <a:ext cx="4632325" cy="6858000"/>
          </a:xfrm>
          <a:prstGeom prst="rect">
            <a:avLst/>
          </a:prstGeom>
          <a:noFill/>
          <a:ln w="9525">
            <a:noFill/>
            <a:miter lim="800000"/>
            <a:headEnd/>
            <a:tailEnd/>
          </a:ln>
        </p:spPr>
      </p:pic>
      <p:sp>
        <p:nvSpPr>
          <p:cNvPr id="28675" name="AutoShape 3"/>
          <p:cNvSpPr>
            <a:spLocks noChangeArrowheads="1"/>
          </p:cNvSpPr>
          <p:nvPr/>
        </p:nvSpPr>
        <p:spPr bwMode="auto">
          <a:xfrm>
            <a:off x="3276600" y="2819400"/>
            <a:ext cx="5638800" cy="3200400"/>
          </a:xfrm>
          <a:prstGeom prst="wedgeEllipseCallout">
            <a:avLst>
              <a:gd name="adj1" fmla="val -55236"/>
              <a:gd name="adj2" fmla="val -67458"/>
            </a:avLst>
          </a:prstGeom>
          <a:solidFill>
            <a:srgbClr val="0070C0"/>
          </a:solidFill>
          <a:ln w="9525">
            <a:solidFill>
              <a:schemeClr val="tx1"/>
            </a:solidFill>
            <a:miter lim="800000"/>
            <a:headEnd/>
            <a:tailEnd/>
          </a:ln>
        </p:spPr>
        <p:txBody>
          <a:bodyPr/>
          <a:lstStyle/>
          <a:p>
            <a:endParaRPr lang="en-US" sz="1800">
              <a:latin typeface="Arial" charset="0"/>
              <a:cs typeface="Arial" charset="0"/>
            </a:endParaRPr>
          </a:p>
        </p:txBody>
      </p:sp>
      <p:sp>
        <p:nvSpPr>
          <p:cNvPr id="28676" name="Text Box 4"/>
          <p:cNvSpPr txBox="1">
            <a:spLocks noChangeArrowheads="1"/>
          </p:cNvSpPr>
          <p:nvPr/>
        </p:nvSpPr>
        <p:spPr bwMode="auto">
          <a:xfrm>
            <a:off x="3505200" y="3657600"/>
            <a:ext cx="4876800" cy="1190625"/>
          </a:xfrm>
          <a:prstGeom prst="rect">
            <a:avLst/>
          </a:prstGeom>
          <a:noFill/>
          <a:ln w="9525">
            <a:noFill/>
            <a:miter lim="800000"/>
            <a:headEnd/>
            <a:tailEnd/>
          </a:ln>
        </p:spPr>
        <p:txBody>
          <a:bodyPr>
            <a:spAutoFit/>
          </a:bodyPr>
          <a:lstStyle/>
          <a:p>
            <a:pPr>
              <a:spcBef>
                <a:spcPct val="50000"/>
              </a:spcBef>
            </a:pPr>
            <a:r>
              <a:rPr lang="en-GB" sz="1800" dirty="0">
                <a:latin typeface="Arial" charset="0"/>
                <a:cs typeface="Arial" charset="0"/>
              </a:rPr>
              <a:t>…</a:t>
            </a:r>
            <a:r>
              <a:rPr lang="en-GB" sz="1800" dirty="0">
                <a:solidFill>
                  <a:schemeClr val="bg1"/>
                </a:solidFill>
                <a:latin typeface="Arial" charset="0"/>
                <a:cs typeface="Arial" charset="0"/>
              </a:rPr>
              <a:t>there are known unknowns; that is to say we know there are some things we do not know. But there are also unknown unknowns -- the ones we don't know we don't know</a:t>
            </a:r>
            <a:r>
              <a:rPr lang="en-GB" sz="1800" dirty="0">
                <a:latin typeface="Arial" charset="0"/>
                <a:cs typeface="Arial" charset="0"/>
              </a:rPr>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GB" dirty="0" smtClean="0"/>
              <a:t>The vision of seamless data sharing!</a:t>
            </a:r>
            <a:endParaRPr lang="en-GB" dirty="0"/>
          </a:p>
        </p:txBody>
      </p:sp>
      <p:sp>
        <p:nvSpPr>
          <p:cNvPr id="9" name="Content Placeholder 8"/>
          <p:cNvSpPr>
            <a:spLocks noGrp="1"/>
          </p:cNvSpPr>
          <p:nvPr>
            <p:ph sz="quarter" idx="4"/>
          </p:nvPr>
        </p:nvSpPr>
        <p:spPr>
          <a:xfrm>
            <a:off x="971600" y="1556792"/>
            <a:ext cx="4041775" cy="4464496"/>
          </a:xfrm>
        </p:spPr>
        <p:txBody>
          <a:bodyPr/>
          <a:lstStyle/>
          <a:p>
            <a:r>
              <a:rPr lang="en-GB" dirty="0" smtClean="0"/>
              <a:t>Reliability of technology?</a:t>
            </a:r>
          </a:p>
          <a:p>
            <a:r>
              <a:rPr lang="en-GB" dirty="0" smtClean="0"/>
              <a:t>Reliability of transmission?</a:t>
            </a:r>
          </a:p>
          <a:p>
            <a:r>
              <a:rPr lang="en-GB" dirty="0" smtClean="0"/>
              <a:t>Usability of interfaces/kit?</a:t>
            </a:r>
          </a:p>
          <a:p>
            <a:r>
              <a:rPr lang="en-GB" dirty="0" smtClean="0"/>
              <a:t>Patient factors?</a:t>
            </a:r>
          </a:p>
          <a:p>
            <a:r>
              <a:rPr lang="en-GB" dirty="0" smtClean="0"/>
              <a:t>Local Factors?</a:t>
            </a:r>
          </a:p>
          <a:p>
            <a:r>
              <a:rPr lang="en-GB" dirty="0" smtClean="0"/>
              <a:t>Unknown unknowns.....</a:t>
            </a:r>
          </a:p>
          <a:p>
            <a:endParaRPr lang="en-GB" dirty="0" smtClean="0"/>
          </a:p>
          <a:p>
            <a:endParaRPr lang="en-GB"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09600" y="228600"/>
            <a:ext cx="7848600" cy="1143000"/>
          </a:xfrm>
        </p:spPr>
        <p:txBody>
          <a:bodyPr/>
          <a:lstStyle/>
          <a:p>
            <a:pPr eaLnBrk="1" hangingPunct="1"/>
            <a:r>
              <a:rPr lang="en-GB" sz="3200" dirty="0" smtClean="0"/>
              <a:t> </a:t>
            </a:r>
            <a:endParaRPr lang="en-US" sz="3200" dirty="0" smtClean="0"/>
          </a:p>
        </p:txBody>
      </p:sp>
      <p:sp>
        <p:nvSpPr>
          <p:cNvPr id="18435" name="Rectangle 3"/>
          <p:cNvSpPr>
            <a:spLocks noGrp="1" noChangeArrowheads="1"/>
          </p:cNvSpPr>
          <p:nvPr>
            <p:ph type="body" idx="1"/>
          </p:nvPr>
        </p:nvSpPr>
        <p:spPr>
          <a:xfrm>
            <a:off x="611560" y="1916832"/>
            <a:ext cx="7848600" cy="4114800"/>
          </a:xfrm>
        </p:spPr>
        <p:txBody>
          <a:bodyPr>
            <a:normAutofit fontScale="85000" lnSpcReduction="20000"/>
          </a:bodyPr>
          <a:lstStyle/>
          <a:p>
            <a:pPr eaLnBrk="1" hangingPunct="1">
              <a:lnSpc>
                <a:spcPct val="80000"/>
              </a:lnSpc>
              <a:spcBef>
                <a:spcPct val="40000"/>
              </a:spcBef>
            </a:pPr>
            <a:r>
              <a:rPr lang="en-GB" sz="2600" dirty="0" smtClean="0"/>
              <a:t>Missing data  i.e. data that was known but was not filled in</a:t>
            </a:r>
          </a:p>
          <a:p>
            <a:pPr eaLnBrk="1" hangingPunct="1">
              <a:lnSpc>
                <a:spcPct val="80000"/>
              </a:lnSpc>
              <a:spcBef>
                <a:spcPct val="40000"/>
              </a:spcBef>
              <a:buNone/>
            </a:pPr>
            <a:r>
              <a:rPr lang="en-GB" sz="2600" dirty="0" smtClean="0"/>
              <a:t> </a:t>
            </a:r>
          </a:p>
          <a:p>
            <a:pPr eaLnBrk="1" hangingPunct="1">
              <a:lnSpc>
                <a:spcPct val="80000"/>
              </a:lnSpc>
              <a:spcBef>
                <a:spcPct val="40000"/>
              </a:spcBef>
            </a:pPr>
            <a:r>
              <a:rPr lang="en-GB" sz="2600" dirty="0" smtClean="0"/>
              <a:t>Incomplete data  - the patient ID specified but not the issuer of the patient ID </a:t>
            </a:r>
          </a:p>
          <a:p>
            <a:pPr eaLnBrk="1" hangingPunct="1">
              <a:lnSpc>
                <a:spcPct val="80000"/>
              </a:lnSpc>
              <a:spcBef>
                <a:spcPct val="40000"/>
              </a:spcBef>
              <a:buNone/>
            </a:pPr>
            <a:endParaRPr lang="en-GB" sz="2600" dirty="0" smtClean="0"/>
          </a:p>
          <a:p>
            <a:pPr eaLnBrk="1" hangingPunct="1">
              <a:lnSpc>
                <a:spcPct val="80000"/>
              </a:lnSpc>
              <a:spcBef>
                <a:spcPct val="40000"/>
              </a:spcBef>
            </a:pPr>
            <a:r>
              <a:rPr lang="en-GB" sz="2600" dirty="0" smtClean="0"/>
              <a:t>Incorrect data  -  the patient's name being entered as "brain" </a:t>
            </a:r>
          </a:p>
          <a:p>
            <a:pPr eaLnBrk="1" hangingPunct="1">
              <a:lnSpc>
                <a:spcPct val="80000"/>
              </a:lnSpc>
              <a:spcBef>
                <a:spcPct val="40000"/>
              </a:spcBef>
              <a:buNone/>
            </a:pPr>
            <a:endParaRPr lang="en-GB" sz="2600" dirty="0" smtClean="0"/>
          </a:p>
          <a:p>
            <a:pPr eaLnBrk="1" hangingPunct="1">
              <a:lnSpc>
                <a:spcPct val="80000"/>
              </a:lnSpc>
              <a:spcBef>
                <a:spcPct val="40000"/>
              </a:spcBef>
            </a:pPr>
            <a:r>
              <a:rPr lang="en-GB" sz="2600" dirty="0" smtClean="0"/>
              <a:t>Incorrectly formatted data</a:t>
            </a:r>
          </a:p>
          <a:p>
            <a:pPr eaLnBrk="1" hangingPunct="1">
              <a:lnSpc>
                <a:spcPct val="80000"/>
              </a:lnSpc>
              <a:spcBef>
                <a:spcPct val="40000"/>
              </a:spcBef>
              <a:buNone/>
            </a:pPr>
            <a:endParaRPr lang="en-GB" sz="2600" dirty="0" smtClean="0"/>
          </a:p>
          <a:p>
            <a:pPr eaLnBrk="1" hangingPunct="1">
              <a:lnSpc>
                <a:spcPct val="80000"/>
              </a:lnSpc>
              <a:spcBef>
                <a:spcPct val="40000"/>
              </a:spcBef>
            </a:pPr>
            <a:r>
              <a:rPr lang="en-GB" sz="2600" dirty="0" smtClean="0"/>
              <a:t>Data in the wrong field  -  the series being described as “knee”</a:t>
            </a:r>
          </a:p>
          <a:p>
            <a:pPr eaLnBrk="1" hangingPunct="1">
              <a:lnSpc>
                <a:spcPct val="80000"/>
              </a:lnSpc>
              <a:spcBef>
                <a:spcPct val="40000"/>
              </a:spcBef>
              <a:buNone/>
            </a:pPr>
            <a:endParaRPr lang="en-GB" sz="2600" dirty="0" smtClean="0"/>
          </a:p>
          <a:p>
            <a:pPr eaLnBrk="1" hangingPunct="1">
              <a:lnSpc>
                <a:spcPct val="80000"/>
              </a:lnSpc>
              <a:spcBef>
                <a:spcPct val="40000"/>
              </a:spcBef>
            </a:pPr>
            <a:r>
              <a:rPr lang="en-GB" sz="2600" dirty="0" smtClean="0"/>
              <a:t>Inconsistent data within a single file -  patient's age inconsistent with scan date minus birth date.</a:t>
            </a:r>
          </a:p>
          <a:p>
            <a:pPr eaLnBrk="1" hangingPunct="1">
              <a:lnSpc>
                <a:spcPct val="80000"/>
              </a:lnSpc>
              <a:buFontTx/>
              <a:buNone/>
            </a:pPr>
            <a:endParaRPr lang="en-GB" sz="2800" dirty="0" smtClean="0"/>
          </a:p>
        </p:txBody>
      </p:sp>
      <p:sp>
        <p:nvSpPr>
          <p:cNvPr id="18436" name="Text Box 4"/>
          <p:cNvSpPr txBox="1">
            <a:spLocks noChangeArrowheads="1"/>
          </p:cNvSpPr>
          <p:nvPr/>
        </p:nvSpPr>
        <p:spPr bwMode="auto">
          <a:xfrm>
            <a:off x="899592" y="764704"/>
            <a:ext cx="7391400" cy="677108"/>
          </a:xfrm>
          <a:prstGeom prst="rect">
            <a:avLst/>
          </a:prstGeom>
          <a:noFill/>
          <a:ln w="9525">
            <a:noFill/>
            <a:miter lim="800000"/>
            <a:headEnd/>
            <a:tailEnd/>
          </a:ln>
        </p:spPr>
        <p:txBody>
          <a:bodyPr>
            <a:spAutoFit/>
          </a:bodyPr>
          <a:lstStyle/>
          <a:p>
            <a:pPr algn="ctr">
              <a:spcBef>
                <a:spcPct val="50000"/>
              </a:spcBef>
            </a:pPr>
            <a:r>
              <a:rPr lang="en-GB" sz="3800" dirty="0">
                <a:solidFill>
                  <a:srgbClr val="4D4D4D"/>
                </a:solidFill>
                <a:latin typeface="Arial" charset="0"/>
              </a:rPr>
              <a:t>30% Collection Errors ?  </a:t>
            </a:r>
            <a:endParaRPr lang="en-US" sz="3800" dirty="0">
              <a:solidFill>
                <a:srgbClr val="4D4D4D"/>
              </a:solidFill>
              <a:latin typeface="Arial"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228600"/>
            <a:ext cx="8915400" cy="1143000"/>
          </a:xfrm>
        </p:spPr>
        <p:txBody>
          <a:bodyPr/>
          <a:lstStyle/>
          <a:p>
            <a:pPr eaLnBrk="1" hangingPunct="1"/>
            <a:r>
              <a:rPr lang="en-GB" smtClean="0"/>
              <a:t>Effect or Artefact?</a:t>
            </a:r>
            <a:endParaRPr lang="en-US" smtClean="0"/>
          </a:p>
        </p:txBody>
      </p:sp>
      <p:sp>
        <p:nvSpPr>
          <p:cNvPr id="24579" name="Rectangle 3"/>
          <p:cNvSpPr>
            <a:spLocks noGrp="1" noChangeArrowheads="1"/>
          </p:cNvSpPr>
          <p:nvPr>
            <p:ph type="body" sz="half" idx="1"/>
          </p:nvPr>
        </p:nvSpPr>
        <p:spPr>
          <a:xfrm>
            <a:off x="609600" y="1828800"/>
            <a:ext cx="3851275" cy="4114800"/>
          </a:xfrm>
        </p:spPr>
        <p:txBody>
          <a:bodyPr/>
          <a:lstStyle/>
          <a:p>
            <a:pPr eaLnBrk="1" hangingPunct="1"/>
            <a:r>
              <a:rPr lang="en-GB" sz="2800" smtClean="0"/>
              <a:t>Different equipment</a:t>
            </a:r>
          </a:p>
          <a:p>
            <a:pPr eaLnBrk="1" hangingPunct="1"/>
            <a:r>
              <a:rPr lang="en-GB" sz="2800" smtClean="0"/>
              <a:t>Different populations</a:t>
            </a:r>
          </a:p>
          <a:p>
            <a:pPr eaLnBrk="1" hangingPunct="1"/>
            <a:r>
              <a:rPr lang="en-GB" sz="2800" smtClean="0"/>
              <a:t>Different raters</a:t>
            </a:r>
          </a:p>
          <a:p>
            <a:pPr eaLnBrk="1" hangingPunct="1"/>
            <a:r>
              <a:rPr lang="en-GB" sz="2800" smtClean="0"/>
              <a:t>Different contexts</a:t>
            </a:r>
          </a:p>
          <a:p>
            <a:pPr eaLnBrk="1" hangingPunct="1"/>
            <a:r>
              <a:rPr lang="en-GB" sz="2800" smtClean="0"/>
              <a:t>Different protocols</a:t>
            </a:r>
          </a:p>
          <a:p>
            <a:pPr eaLnBrk="1" hangingPunct="1"/>
            <a:r>
              <a:rPr lang="en-GB" sz="2800" smtClean="0"/>
              <a:t>Different coding</a:t>
            </a:r>
          </a:p>
          <a:p>
            <a:pPr eaLnBrk="1" hangingPunct="1"/>
            <a:r>
              <a:rPr lang="en-GB" sz="2800" smtClean="0"/>
              <a:t>Different metadata</a:t>
            </a:r>
            <a:endParaRPr lang="en-US" sz="2800" smtClean="0"/>
          </a:p>
          <a:p>
            <a:pPr eaLnBrk="1" hangingPunct="1"/>
            <a:endParaRPr lang="en-US" sz="2800" smtClean="0"/>
          </a:p>
        </p:txBody>
      </p:sp>
      <p:pic>
        <p:nvPicPr>
          <p:cNvPr id="24580" name="Picture 4" descr="DJobSupplementary"/>
          <p:cNvPicPr>
            <a:picLocks noGrp="1" noChangeAspect="1" noChangeArrowheads="1"/>
          </p:cNvPicPr>
          <p:nvPr>
            <p:ph sz="half" idx="2"/>
          </p:nvPr>
        </p:nvPicPr>
        <p:blipFill>
          <a:blip r:embed="rId3" cstate="print"/>
          <a:srcRect/>
          <a:stretch>
            <a:fillRect/>
          </a:stretch>
        </p:blipFill>
        <p:spPr>
          <a:xfrm>
            <a:off x="4695825" y="1828800"/>
            <a:ext cx="3671888" cy="4114800"/>
          </a:xfr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2"/>
          <p:cNvSpPr>
            <a:spLocks noChangeArrowheads="1"/>
          </p:cNvSpPr>
          <p:nvPr/>
        </p:nvSpPr>
        <p:spPr bwMode="auto">
          <a:xfrm>
            <a:off x="900113" y="3789363"/>
            <a:ext cx="1727200" cy="1295400"/>
          </a:xfrm>
          <a:prstGeom prst="chevron">
            <a:avLst>
              <a:gd name="adj" fmla="val 33333"/>
            </a:avLst>
          </a:prstGeom>
          <a:solidFill>
            <a:srgbClr val="CCECFF"/>
          </a:solidFill>
          <a:ln w="9525">
            <a:solidFill>
              <a:schemeClr val="tx1"/>
            </a:solidFill>
            <a:miter lim="800000"/>
            <a:headEnd/>
            <a:tailEnd/>
          </a:ln>
        </p:spPr>
        <p:txBody>
          <a:bodyPr wrap="none" anchor="ctr"/>
          <a:lstStyle/>
          <a:p>
            <a:endParaRPr lang="en-US"/>
          </a:p>
        </p:txBody>
      </p:sp>
      <p:sp>
        <p:nvSpPr>
          <p:cNvPr id="29699" name="AutoShape 3"/>
          <p:cNvSpPr>
            <a:spLocks noChangeArrowheads="1"/>
          </p:cNvSpPr>
          <p:nvPr/>
        </p:nvSpPr>
        <p:spPr bwMode="auto">
          <a:xfrm>
            <a:off x="2268538" y="3789363"/>
            <a:ext cx="1727200" cy="1295400"/>
          </a:xfrm>
          <a:prstGeom prst="chevron">
            <a:avLst>
              <a:gd name="adj" fmla="val 33333"/>
            </a:avLst>
          </a:prstGeom>
          <a:solidFill>
            <a:srgbClr val="CCCCFF"/>
          </a:solidFill>
          <a:ln w="9525">
            <a:solidFill>
              <a:schemeClr val="tx1"/>
            </a:solidFill>
            <a:miter lim="800000"/>
            <a:headEnd/>
            <a:tailEnd/>
          </a:ln>
        </p:spPr>
        <p:txBody>
          <a:bodyPr wrap="none" anchor="ctr"/>
          <a:lstStyle/>
          <a:p>
            <a:endParaRPr lang="en-US"/>
          </a:p>
        </p:txBody>
      </p:sp>
      <p:sp>
        <p:nvSpPr>
          <p:cNvPr id="29700" name="AutoShape 4"/>
          <p:cNvSpPr>
            <a:spLocks noChangeArrowheads="1"/>
          </p:cNvSpPr>
          <p:nvPr/>
        </p:nvSpPr>
        <p:spPr bwMode="auto">
          <a:xfrm>
            <a:off x="-468313" y="3789363"/>
            <a:ext cx="1727201" cy="1295400"/>
          </a:xfrm>
          <a:prstGeom prst="chevron">
            <a:avLst>
              <a:gd name="adj" fmla="val 33333"/>
            </a:avLst>
          </a:prstGeom>
          <a:solidFill>
            <a:srgbClr val="FFFFFF"/>
          </a:solidFill>
          <a:ln w="9525">
            <a:solidFill>
              <a:schemeClr val="tx1"/>
            </a:solidFill>
            <a:miter lim="800000"/>
            <a:headEnd/>
            <a:tailEnd/>
          </a:ln>
        </p:spPr>
        <p:txBody>
          <a:bodyPr wrap="none" anchor="ctr"/>
          <a:lstStyle/>
          <a:p>
            <a:endParaRPr lang="en-US"/>
          </a:p>
        </p:txBody>
      </p:sp>
      <p:sp>
        <p:nvSpPr>
          <p:cNvPr id="29701" name="AutoShape 5"/>
          <p:cNvSpPr>
            <a:spLocks noChangeArrowheads="1"/>
          </p:cNvSpPr>
          <p:nvPr/>
        </p:nvSpPr>
        <p:spPr bwMode="auto">
          <a:xfrm>
            <a:off x="7740650" y="3789363"/>
            <a:ext cx="1727200" cy="1295400"/>
          </a:xfrm>
          <a:prstGeom prst="chevron">
            <a:avLst>
              <a:gd name="adj" fmla="val 33333"/>
            </a:avLst>
          </a:prstGeom>
          <a:solidFill>
            <a:srgbClr val="9900CC"/>
          </a:solidFill>
          <a:ln w="9525">
            <a:solidFill>
              <a:schemeClr val="tx1"/>
            </a:solidFill>
            <a:miter lim="800000"/>
            <a:headEnd/>
            <a:tailEnd/>
          </a:ln>
        </p:spPr>
        <p:txBody>
          <a:bodyPr wrap="none" anchor="ctr"/>
          <a:lstStyle/>
          <a:p>
            <a:endParaRPr lang="en-US"/>
          </a:p>
        </p:txBody>
      </p:sp>
      <p:sp>
        <p:nvSpPr>
          <p:cNvPr id="29702" name="AutoShape 6"/>
          <p:cNvSpPr>
            <a:spLocks noChangeArrowheads="1"/>
          </p:cNvSpPr>
          <p:nvPr/>
        </p:nvSpPr>
        <p:spPr bwMode="auto">
          <a:xfrm>
            <a:off x="6372225" y="3789363"/>
            <a:ext cx="1727200" cy="1295400"/>
          </a:xfrm>
          <a:prstGeom prst="chevron">
            <a:avLst>
              <a:gd name="adj" fmla="val 33333"/>
            </a:avLst>
          </a:prstGeom>
          <a:solidFill>
            <a:srgbClr val="CC00FF"/>
          </a:solidFill>
          <a:ln w="9525">
            <a:solidFill>
              <a:schemeClr val="tx1"/>
            </a:solidFill>
            <a:miter lim="800000"/>
            <a:headEnd/>
            <a:tailEnd/>
          </a:ln>
        </p:spPr>
        <p:txBody>
          <a:bodyPr wrap="none" anchor="ctr"/>
          <a:lstStyle/>
          <a:p>
            <a:endParaRPr lang="en-US"/>
          </a:p>
        </p:txBody>
      </p:sp>
      <p:sp>
        <p:nvSpPr>
          <p:cNvPr id="29703" name="AutoShape 7"/>
          <p:cNvSpPr>
            <a:spLocks noChangeArrowheads="1"/>
          </p:cNvSpPr>
          <p:nvPr/>
        </p:nvSpPr>
        <p:spPr bwMode="auto">
          <a:xfrm>
            <a:off x="3635375" y="3789363"/>
            <a:ext cx="1727200" cy="1295400"/>
          </a:xfrm>
          <a:prstGeom prst="chevron">
            <a:avLst>
              <a:gd name="adj" fmla="val 33333"/>
            </a:avLst>
          </a:prstGeom>
          <a:solidFill>
            <a:srgbClr val="CC99FF"/>
          </a:solidFill>
          <a:ln w="9525">
            <a:solidFill>
              <a:schemeClr val="tx1"/>
            </a:solidFill>
            <a:miter lim="800000"/>
            <a:headEnd/>
            <a:tailEnd/>
          </a:ln>
        </p:spPr>
        <p:txBody>
          <a:bodyPr wrap="none" anchor="ctr"/>
          <a:lstStyle/>
          <a:p>
            <a:endParaRPr lang="en-US"/>
          </a:p>
        </p:txBody>
      </p:sp>
      <p:sp>
        <p:nvSpPr>
          <p:cNvPr id="29704" name="AutoShape 8"/>
          <p:cNvSpPr>
            <a:spLocks noChangeArrowheads="1"/>
          </p:cNvSpPr>
          <p:nvPr/>
        </p:nvSpPr>
        <p:spPr bwMode="auto">
          <a:xfrm>
            <a:off x="5003800" y="3789363"/>
            <a:ext cx="1727200" cy="1295400"/>
          </a:xfrm>
          <a:prstGeom prst="chevron">
            <a:avLst>
              <a:gd name="adj" fmla="val 33333"/>
            </a:avLst>
          </a:prstGeom>
          <a:solidFill>
            <a:srgbClr val="CC66FF"/>
          </a:solidFill>
          <a:ln w="9525">
            <a:solidFill>
              <a:schemeClr val="tx1"/>
            </a:solidFill>
            <a:miter lim="800000"/>
            <a:headEnd/>
            <a:tailEnd/>
          </a:ln>
        </p:spPr>
        <p:txBody>
          <a:bodyPr wrap="none" anchor="ctr"/>
          <a:lstStyle/>
          <a:p>
            <a:endParaRPr lang="en-US"/>
          </a:p>
        </p:txBody>
      </p:sp>
      <p:sp>
        <p:nvSpPr>
          <p:cNvPr id="29705" name="Text Box 9"/>
          <p:cNvSpPr txBox="1">
            <a:spLocks noChangeArrowheads="1"/>
          </p:cNvSpPr>
          <p:nvPr/>
        </p:nvSpPr>
        <p:spPr bwMode="auto">
          <a:xfrm>
            <a:off x="0" y="4267200"/>
            <a:ext cx="13716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1.sampling</a:t>
            </a:r>
            <a:endParaRPr lang="en-US" sz="1800">
              <a:latin typeface="Arial" charset="0"/>
            </a:endParaRPr>
          </a:p>
        </p:txBody>
      </p:sp>
      <p:sp>
        <p:nvSpPr>
          <p:cNvPr id="29706" name="Text Box 10"/>
          <p:cNvSpPr txBox="1">
            <a:spLocks noChangeArrowheads="1"/>
          </p:cNvSpPr>
          <p:nvPr/>
        </p:nvSpPr>
        <p:spPr bwMode="auto">
          <a:xfrm>
            <a:off x="1295400" y="4267200"/>
            <a:ext cx="14478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2</a:t>
            </a:r>
            <a:r>
              <a:rPr lang="en-GB" sz="1800"/>
              <a:t>.</a:t>
            </a:r>
            <a:r>
              <a:rPr lang="en-GB" sz="1800">
                <a:latin typeface="Arial" charset="0"/>
              </a:rPr>
              <a:t>collecting</a:t>
            </a:r>
            <a:endParaRPr lang="en-US" sz="1800">
              <a:latin typeface="Arial" charset="0"/>
            </a:endParaRPr>
          </a:p>
        </p:txBody>
      </p:sp>
      <p:sp>
        <p:nvSpPr>
          <p:cNvPr id="29707" name="Text Box 11"/>
          <p:cNvSpPr txBox="1">
            <a:spLocks noChangeArrowheads="1"/>
          </p:cNvSpPr>
          <p:nvPr/>
        </p:nvSpPr>
        <p:spPr bwMode="auto">
          <a:xfrm>
            <a:off x="2743200" y="4267200"/>
            <a:ext cx="1295400" cy="457200"/>
          </a:xfrm>
          <a:prstGeom prst="rect">
            <a:avLst/>
          </a:prstGeom>
          <a:noFill/>
          <a:ln w="9525">
            <a:noFill/>
            <a:miter lim="800000"/>
            <a:headEnd/>
            <a:tailEnd/>
          </a:ln>
        </p:spPr>
        <p:txBody>
          <a:bodyPr>
            <a:spAutoFit/>
          </a:bodyPr>
          <a:lstStyle/>
          <a:p>
            <a:pPr algn="l">
              <a:spcBef>
                <a:spcPct val="50000"/>
              </a:spcBef>
            </a:pPr>
            <a:endParaRPr lang="en-US" sz="2400"/>
          </a:p>
        </p:txBody>
      </p:sp>
      <p:sp>
        <p:nvSpPr>
          <p:cNvPr id="29708" name="Text Box 12"/>
          <p:cNvSpPr txBox="1">
            <a:spLocks noChangeArrowheads="1"/>
          </p:cNvSpPr>
          <p:nvPr/>
        </p:nvSpPr>
        <p:spPr bwMode="auto">
          <a:xfrm>
            <a:off x="2743200" y="4267200"/>
            <a:ext cx="1295400" cy="457200"/>
          </a:xfrm>
          <a:prstGeom prst="rect">
            <a:avLst/>
          </a:prstGeom>
          <a:noFill/>
          <a:ln w="9525">
            <a:noFill/>
            <a:miter lim="800000"/>
            <a:headEnd/>
            <a:tailEnd/>
          </a:ln>
        </p:spPr>
        <p:txBody>
          <a:bodyPr>
            <a:spAutoFit/>
          </a:bodyPr>
          <a:lstStyle/>
          <a:p>
            <a:pPr algn="l">
              <a:spcBef>
                <a:spcPct val="50000"/>
              </a:spcBef>
            </a:pPr>
            <a:endParaRPr lang="en-US" sz="2400"/>
          </a:p>
        </p:txBody>
      </p:sp>
      <p:sp>
        <p:nvSpPr>
          <p:cNvPr id="29709" name="Text Box 13"/>
          <p:cNvSpPr txBox="1">
            <a:spLocks noChangeArrowheads="1"/>
          </p:cNvSpPr>
          <p:nvPr/>
        </p:nvSpPr>
        <p:spPr bwMode="auto">
          <a:xfrm>
            <a:off x="2743200" y="4267200"/>
            <a:ext cx="11430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3</a:t>
            </a:r>
            <a:r>
              <a:rPr lang="en-GB" sz="1800"/>
              <a:t>.</a:t>
            </a:r>
            <a:r>
              <a:rPr lang="en-GB" sz="1800">
                <a:latin typeface="Arial" charset="0"/>
              </a:rPr>
              <a:t>coding</a:t>
            </a:r>
            <a:endParaRPr lang="en-US" sz="1800">
              <a:latin typeface="Arial" charset="0"/>
            </a:endParaRPr>
          </a:p>
        </p:txBody>
      </p:sp>
      <p:sp>
        <p:nvSpPr>
          <p:cNvPr id="29710" name="Text Box 14"/>
          <p:cNvSpPr txBox="1">
            <a:spLocks noChangeArrowheads="1"/>
          </p:cNvSpPr>
          <p:nvPr/>
        </p:nvSpPr>
        <p:spPr bwMode="auto">
          <a:xfrm>
            <a:off x="4038600" y="4267200"/>
            <a:ext cx="12954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4</a:t>
            </a:r>
            <a:r>
              <a:rPr lang="en-GB" sz="1800"/>
              <a:t>.</a:t>
            </a:r>
            <a:r>
              <a:rPr lang="en-GB" sz="1800">
                <a:latin typeface="Arial" charset="0"/>
              </a:rPr>
              <a:t>cleaning</a:t>
            </a:r>
            <a:endParaRPr lang="en-US" sz="1800">
              <a:latin typeface="Arial" charset="0"/>
            </a:endParaRPr>
          </a:p>
        </p:txBody>
      </p:sp>
      <p:sp>
        <p:nvSpPr>
          <p:cNvPr id="29711" name="Text Box 15"/>
          <p:cNvSpPr txBox="1">
            <a:spLocks noChangeArrowheads="1"/>
          </p:cNvSpPr>
          <p:nvPr/>
        </p:nvSpPr>
        <p:spPr bwMode="auto">
          <a:xfrm>
            <a:off x="5486400" y="4267200"/>
            <a:ext cx="11430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5</a:t>
            </a:r>
            <a:r>
              <a:rPr lang="en-GB" sz="1800"/>
              <a:t>.</a:t>
            </a:r>
            <a:r>
              <a:rPr lang="en-GB" sz="1800">
                <a:latin typeface="Arial" charset="0"/>
              </a:rPr>
              <a:t>linkage</a:t>
            </a:r>
            <a:endParaRPr lang="en-US" sz="1800">
              <a:latin typeface="Arial" charset="0"/>
            </a:endParaRPr>
          </a:p>
        </p:txBody>
      </p:sp>
      <p:sp>
        <p:nvSpPr>
          <p:cNvPr id="29712" name="Text Box 16"/>
          <p:cNvSpPr txBox="1">
            <a:spLocks noChangeArrowheads="1"/>
          </p:cNvSpPr>
          <p:nvPr/>
        </p:nvSpPr>
        <p:spPr bwMode="auto">
          <a:xfrm>
            <a:off x="6781800" y="4267200"/>
            <a:ext cx="13716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6</a:t>
            </a:r>
            <a:r>
              <a:rPr lang="en-GB" sz="1800"/>
              <a:t>.</a:t>
            </a:r>
            <a:r>
              <a:rPr lang="en-GB" sz="1800">
                <a:latin typeface="Arial" charset="0"/>
              </a:rPr>
              <a:t>analysis</a:t>
            </a:r>
            <a:endParaRPr lang="en-US" sz="1800">
              <a:latin typeface="Arial" charset="0"/>
            </a:endParaRPr>
          </a:p>
        </p:txBody>
      </p:sp>
      <p:sp>
        <p:nvSpPr>
          <p:cNvPr id="29713" name="Text Box 17"/>
          <p:cNvSpPr txBox="1">
            <a:spLocks noChangeArrowheads="1"/>
          </p:cNvSpPr>
          <p:nvPr/>
        </p:nvSpPr>
        <p:spPr bwMode="auto">
          <a:xfrm>
            <a:off x="8077200" y="4267200"/>
            <a:ext cx="12192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7.use</a:t>
            </a:r>
            <a:endParaRPr lang="en-US" sz="1800">
              <a:latin typeface="Arial" charset="0"/>
            </a:endParaRPr>
          </a:p>
        </p:txBody>
      </p:sp>
      <p:sp>
        <p:nvSpPr>
          <p:cNvPr id="29714" name="Text Box 18"/>
          <p:cNvSpPr txBox="1">
            <a:spLocks noChangeArrowheads="1"/>
          </p:cNvSpPr>
          <p:nvPr/>
        </p:nvSpPr>
        <p:spPr bwMode="auto">
          <a:xfrm>
            <a:off x="152400" y="908720"/>
            <a:ext cx="8991600" cy="1661993"/>
          </a:xfrm>
          <a:prstGeom prst="rect">
            <a:avLst/>
          </a:prstGeom>
          <a:noFill/>
          <a:ln w="9525">
            <a:noFill/>
            <a:miter lim="800000"/>
            <a:headEnd/>
            <a:tailEnd/>
          </a:ln>
        </p:spPr>
        <p:txBody>
          <a:bodyPr wrap="square">
            <a:spAutoFit/>
          </a:bodyPr>
          <a:lstStyle/>
          <a:p>
            <a:pPr>
              <a:spcBef>
                <a:spcPct val="50000"/>
              </a:spcBef>
            </a:pPr>
            <a:r>
              <a:rPr lang="en-GB" sz="3200" dirty="0" smtClean="0">
                <a:solidFill>
                  <a:srgbClr val="4D4D4D"/>
                </a:solidFill>
                <a:latin typeface="Arial" charset="0"/>
              </a:rPr>
              <a:t>Ethical/Legal </a:t>
            </a:r>
            <a:r>
              <a:rPr lang="en-GB" sz="3200" dirty="0">
                <a:solidFill>
                  <a:srgbClr val="4D4D4D"/>
                </a:solidFill>
                <a:latin typeface="Arial" charset="0"/>
              </a:rPr>
              <a:t>Issues in Data </a:t>
            </a:r>
            <a:r>
              <a:rPr lang="en-GB" sz="3200" dirty="0" smtClean="0">
                <a:solidFill>
                  <a:srgbClr val="4D4D4D"/>
                </a:solidFill>
                <a:latin typeface="Arial" charset="0"/>
              </a:rPr>
              <a:t>Collection/Linkage</a:t>
            </a:r>
            <a:r>
              <a:rPr lang="en-GB" sz="3200" dirty="0">
                <a:solidFill>
                  <a:srgbClr val="4D4D4D"/>
                </a:solidFill>
                <a:latin typeface="Arial" charset="0"/>
              </a:rPr>
              <a:t>.</a:t>
            </a:r>
          </a:p>
          <a:p>
            <a:pPr>
              <a:spcBef>
                <a:spcPct val="50000"/>
              </a:spcBef>
            </a:pPr>
            <a:r>
              <a:rPr lang="en-GB" sz="2800" dirty="0">
                <a:solidFill>
                  <a:schemeClr val="bg1"/>
                </a:solidFill>
                <a:latin typeface="Arial" charset="0"/>
              </a:rPr>
              <a:t>New technical infrastructures can outstrip the development of social governance structures</a:t>
            </a:r>
            <a:endParaRPr lang="en-US" sz="2800" dirty="0">
              <a:solidFill>
                <a:schemeClr val="bg1"/>
              </a:solidFill>
              <a:latin typeface="Arial" charset="0"/>
            </a:endParaRPr>
          </a:p>
        </p:txBody>
      </p:sp>
      <p:sp>
        <p:nvSpPr>
          <p:cNvPr id="29715" name="AutoShape 19"/>
          <p:cNvSpPr>
            <a:spLocks noChangeArrowheads="1"/>
          </p:cNvSpPr>
          <p:nvPr/>
        </p:nvSpPr>
        <p:spPr bwMode="auto">
          <a:xfrm>
            <a:off x="152400" y="2819400"/>
            <a:ext cx="8763000" cy="533400"/>
          </a:xfrm>
          <a:prstGeom prst="rightArrow">
            <a:avLst>
              <a:gd name="adj1" fmla="val 41074"/>
              <a:gd name="adj2" fmla="val 234487"/>
            </a:avLst>
          </a:prstGeom>
          <a:noFill/>
          <a:ln w="19050">
            <a:solidFill>
              <a:srgbClr val="FF3399"/>
            </a:solidFill>
            <a:miter lim="800000"/>
            <a:headEnd/>
            <a:tailEnd/>
          </a:ln>
        </p:spPr>
        <p:txBody>
          <a:bodyPr wrap="none" anchor="ctr"/>
          <a:lstStyle/>
          <a:p>
            <a:endParaRPr lang="en-US"/>
          </a:p>
        </p:txBody>
      </p:sp>
      <p:sp>
        <p:nvSpPr>
          <p:cNvPr id="29716" name="AutoShape 20"/>
          <p:cNvSpPr>
            <a:spLocks noChangeArrowheads="1"/>
          </p:cNvSpPr>
          <p:nvPr/>
        </p:nvSpPr>
        <p:spPr bwMode="auto">
          <a:xfrm>
            <a:off x="152400" y="5562600"/>
            <a:ext cx="8763000" cy="533400"/>
          </a:xfrm>
          <a:prstGeom prst="rightArrow">
            <a:avLst>
              <a:gd name="adj1" fmla="val 40472"/>
              <a:gd name="adj2" fmla="val 220797"/>
            </a:avLst>
          </a:prstGeom>
          <a:noFill/>
          <a:ln w="19050">
            <a:solidFill>
              <a:srgbClr val="6666FF"/>
            </a:solidFill>
            <a:miter lim="800000"/>
            <a:headEnd/>
            <a:tailEnd/>
          </a:ln>
        </p:spPr>
        <p:txBody>
          <a:bodyPr wrap="none" anchor="ctr"/>
          <a:lstStyle/>
          <a:p>
            <a:endParaRPr lang="en-US"/>
          </a:p>
        </p:txBody>
      </p:sp>
      <p:sp>
        <p:nvSpPr>
          <p:cNvPr id="29717" name="Text Box 21"/>
          <p:cNvSpPr txBox="1">
            <a:spLocks noChangeArrowheads="1"/>
          </p:cNvSpPr>
          <p:nvPr/>
        </p:nvSpPr>
        <p:spPr bwMode="auto">
          <a:xfrm>
            <a:off x="1752600" y="2819400"/>
            <a:ext cx="4191000" cy="457200"/>
          </a:xfrm>
          <a:prstGeom prst="rect">
            <a:avLst/>
          </a:prstGeom>
          <a:noFill/>
          <a:ln w="9525">
            <a:noFill/>
            <a:miter lim="800000"/>
            <a:headEnd/>
            <a:tailEnd/>
          </a:ln>
        </p:spPr>
        <p:txBody>
          <a:bodyPr>
            <a:spAutoFit/>
          </a:bodyPr>
          <a:lstStyle/>
          <a:p>
            <a:pPr algn="l">
              <a:spcBef>
                <a:spcPct val="50000"/>
              </a:spcBef>
            </a:pPr>
            <a:endParaRPr lang="en-US" sz="2400"/>
          </a:p>
        </p:txBody>
      </p:sp>
      <p:sp>
        <p:nvSpPr>
          <p:cNvPr id="29718" name="Text Box 22"/>
          <p:cNvSpPr txBox="1">
            <a:spLocks noChangeArrowheads="1"/>
          </p:cNvSpPr>
          <p:nvPr/>
        </p:nvSpPr>
        <p:spPr bwMode="auto">
          <a:xfrm>
            <a:off x="2438400" y="2895600"/>
            <a:ext cx="29718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the human process</a:t>
            </a:r>
            <a:endParaRPr lang="en-US" sz="1800">
              <a:latin typeface="Arial" charset="0"/>
            </a:endParaRPr>
          </a:p>
        </p:txBody>
      </p:sp>
      <p:sp>
        <p:nvSpPr>
          <p:cNvPr id="29719" name="Text Box 23"/>
          <p:cNvSpPr txBox="1">
            <a:spLocks noChangeArrowheads="1"/>
          </p:cNvSpPr>
          <p:nvPr/>
        </p:nvSpPr>
        <p:spPr bwMode="auto">
          <a:xfrm>
            <a:off x="2362200" y="5638800"/>
            <a:ext cx="32004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the technical process</a:t>
            </a:r>
            <a:endParaRPr lang="en-US" sz="1800">
              <a:latin typeface="Arial" charset="0"/>
            </a:endParaRPr>
          </a:p>
        </p:txBody>
      </p:sp>
      <p:sp>
        <p:nvSpPr>
          <p:cNvPr id="29720" name="Line 25"/>
          <p:cNvSpPr>
            <a:spLocks noChangeShapeType="1"/>
          </p:cNvSpPr>
          <p:nvPr/>
        </p:nvSpPr>
        <p:spPr bwMode="auto">
          <a:xfrm>
            <a:off x="5486400" y="3200400"/>
            <a:ext cx="762000" cy="1143000"/>
          </a:xfrm>
          <a:prstGeom prst="line">
            <a:avLst/>
          </a:prstGeom>
          <a:noFill/>
          <a:ln w="9525">
            <a:solidFill>
              <a:schemeClr val="tx1"/>
            </a:solidFill>
            <a:prstDash val="dashDot"/>
            <a:round/>
            <a:headEnd/>
            <a:tailEnd/>
          </a:ln>
        </p:spPr>
        <p:txBody>
          <a:bodyPr/>
          <a:lstStyle/>
          <a:p>
            <a:endParaRPr lang="en-GB"/>
          </a:p>
        </p:txBody>
      </p:sp>
      <p:sp>
        <p:nvSpPr>
          <p:cNvPr id="29721" name="Line 26"/>
          <p:cNvSpPr>
            <a:spLocks noChangeShapeType="1"/>
          </p:cNvSpPr>
          <p:nvPr/>
        </p:nvSpPr>
        <p:spPr bwMode="auto">
          <a:xfrm flipH="1">
            <a:off x="5334000" y="4495800"/>
            <a:ext cx="838200" cy="1219200"/>
          </a:xfrm>
          <a:prstGeom prst="line">
            <a:avLst/>
          </a:prstGeom>
          <a:noFill/>
          <a:ln w="9525">
            <a:solidFill>
              <a:schemeClr val="tx1"/>
            </a:solidFill>
            <a:prstDash val="dashDot"/>
            <a:round/>
            <a:headEnd/>
            <a:tailEnd/>
          </a:ln>
        </p:spPr>
        <p:txBody>
          <a:bodyPr/>
          <a:lstStyle/>
          <a:p>
            <a:endParaRPr lang="en-GB"/>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0" y="332656"/>
            <a:ext cx="9144000" cy="1143000"/>
          </a:xfrm>
        </p:spPr>
        <p:txBody>
          <a:bodyPr>
            <a:normAutofit/>
          </a:bodyPr>
          <a:lstStyle/>
          <a:p>
            <a:pPr eaLnBrk="1" hangingPunct="1"/>
            <a:r>
              <a:rPr lang="en-GB" sz="3200" dirty="0" smtClean="0">
                <a:solidFill>
                  <a:schemeClr val="tx1"/>
                </a:solidFill>
              </a:rPr>
              <a:t>Data linkage enhances knowledge discovery</a:t>
            </a:r>
          </a:p>
        </p:txBody>
      </p:sp>
      <p:sp>
        <p:nvSpPr>
          <p:cNvPr id="30723" name="Rectangle 3"/>
          <p:cNvSpPr>
            <a:spLocks noGrp="1" noChangeArrowheads="1"/>
          </p:cNvSpPr>
          <p:nvPr>
            <p:ph type="body" sz="half" idx="2"/>
          </p:nvPr>
        </p:nvSpPr>
        <p:spPr>
          <a:xfrm>
            <a:off x="4572000" y="2276872"/>
            <a:ext cx="3844925" cy="2448272"/>
          </a:xfrm>
        </p:spPr>
        <p:txBody>
          <a:bodyPr/>
          <a:lstStyle/>
          <a:p>
            <a:pPr eaLnBrk="1" hangingPunct="1"/>
            <a:r>
              <a:rPr lang="en-GB" sz="2400" dirty="0" smtClean="0"/>
              <a:t>in relation to disease</a:t>
            </a:r>
          </a:p>
          <a:p>
            <a:pPr eaLnBrk="1" hangingPunct="1"/>
            <a:r>
              <a:rPr lang="en-GB" sz="2400" dirty="0" smtClean="0">
                <a:solidFill>
                  <a:schemeClr val="tx1"/>
                </a:solidFill>
              </a:rPr>
              <a:t>in relation to patients and their families</a:t>
            </a:r>
            <a:endParaRPr lang="en-GB" sz="2400" dirty="0" smtClean="0"/>
          </a:p>
          <a:p>
            <a:pPr eaLnBrk="1" hangingPunct="1"/>
            <a:r>
              <a:rPr lang="en-GB" sz="2400" dirty="0" err="1" smtClean="0"/>
              <a:t>DeCODE</a:t>
            </a:r>
            <a:endParaRPr lang="en-GB" sz="2400" dirty="0" smtClean="0"/>
          </a:p>
          <a:p>
            <a:pPr eaLnBrk="1" hangingPunct="1"/>
            <a:endParaRPr lang="en-GB" sz="2800" dirty="0" smtClean="0"/>
          </a:p>
          <a:p>
            <a:pPr eaLnBrk="1" hangingPunct="1"/>
            <a:endParaRPr lang="en-GB" sz="2800" dirty="0" smtClean="0"/>
          </a:p>
        </p:txBody>
      </p:sp>
      <p:pic>
        <p:nvPicPr>
          <p:cNvPr id="30724" name="Picture 4" descr="dna"/>
          <p:cNvPicPr>
            <a:picLocks noGrp="1" noChangeAspect="1" noChangeArrowheads="1"/>
          </p:cNvPicPr>
          <p:nvPr>
            <p:ph type="clipArt" sz="half" idx="1"/>
          </p:nvPr>
        </p:nvPicPr>
        <p:blipFill>
          <a:blip r:embed="rId3" cstate="print"/>
          <a:srcRect/>
          <a:stretch>
            <a:fillRect/>
          </a:stretch>
        </p:blipFill>
        <p:spPr>
          <a:xfrm>
            <a:off x="1115616" y="2204864"/>
            <a:ext cx="2263775" cy="2667000"/>
          </a:xfrm>
          <a:noFill/>
        </p:spPr>
      </p:pic>
      <p:sp>
        <p:nvSpPr>
          <p:cNvPr id="5" name="TextBox 4"/>
          <p:cNvSpPr txBox="1"/>
          <p:nvPr/>
        </p:nvSpPr>
        <p:spPr>
          <a:xfrm>
            <a:off x="0" y="5229200"/>
            <a:ext cx="9144000" cy="830997"/>
          </a:xfrm>
          <a:prstGeom prst="rect">
            <a:avLst/>
          </a:prstGeom>
          <a:noFill/>
        </p:spPr>
        <p:txBody>
          <a:bodyPr wrap="square" rtlCol="0">
            <a:spAutoFit/>
          </a:bodyPr>
          <a:lstStyle/>
          <a:p>
            <a:pPr algn="ctr"/>
            <a:r>
              <a:rPr lang="en-GB" sz="3000" dirty="0" smtClean="0"/>
              <a:t>Different solutions cost, risk, benefit in different ways</a:t>
            </a:r>
          </a:p>
          <a:p>
            <a:pPr algn="ctr"/>
            <a:endParaRPr lang="en-GB"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GB" smtClean="0"/>
              <a:t>Options - Role Based Access</a:t>
            </a:r>
            <a:endParaRPr lang="en-US" smtClean="0"/>
          </a:p>
        </p:txBody>
      </p:sp>
      <p:sp>
        <p:nvSpPr>
          <p:cNvPr id="31747" name="Rectangle 3"/>
          <p:cNvSpPr>
            <a:spLocks noGrp="1" noChangeArrowheads="1"/>
          </p:cNvSpPr>
          <p:nvPr>
            <p:ph type="body" sz="half" idx="2"/>
          </p:nvPr>
        </p:nvSpPr>
        <p:spPr/>
        <p:txBody>
          <a:bodyPr/>
          <a:lstStyle/>
          <a:p>
            <a:pPr eaLnBrk="1" hangingPunct="1"/>
            <a:r>
              <a:rPr lang="en-GB" sz="2800" smtClean="0"/>
              <a:t>The de facto standard</a:t>
            </a:r>
          </a:p>
          <a:p>
            <a:pPr eaLnBrk="1" hangingPunct="1"/>
            <a:r>
              <a:rPr lang="en-GB" sz="2800" smtClean="0"/>
              <a:t>Persistent linked datasets more likely</a:t>
            </a:r>
          </a:p>
          <a:p>
            <a:pPr eaLnBrk="1" hangingPunct="1"/>
            <a:r>
              <a:rPr lang="en-GB" sz="2800" smtClean="0"/>
              <a:t>Getting access is easier</a:t>
            </a:r>
          </a:p>
          <a:p>
            <a:pPr eaLnBrk="1" hangingPunct="1"/>
            <a:r>
              <a:rPr lang="en-GB" sz="2800" smtClean="0"/>
              <a:t>Monitoring misuse is hard </a:t>
            </a:r>
            <a:endParaRPr lang="en-US" sz="2800" smtClean="0"/>
          </a:p>
        </p:txBody>
      </p:sp>
      <p:sp>
        <p:nvSpPr>
          <p:cNvPr id="31748" name="Rectangle 4"/>
          <p:cNvSpPr>
            <a:spLocks noChangeArrowheads="1"/>
          </p:cNvSpPr>
          <p:nvPr/>
        </p:nvSpPr>
        <p:spPr bwMode="auto">
          <a:xfrm>
            <a:off x="3257550" y="2447925"/>
            <a:ext cx="9144000" cy="0"/>
          </a:xfrm>
          <a:prstGeom prst="rect">
            <a:avLst/>
          </a:prstGeom>
          <a:noFill/>
          <a:ln w="9525">
            <a:noFill/>
            <a:miter lim="800000"/>
            <a:headEnd/>
            <a:tailEnd/>
          </a:ln>
        </p:spPr>
        <p:txBody>
          <a:bodyPr>
            <a:spAutoFit/>
          </a:bodyPr>
          <a:lstStyle/>
          <a:p>
            <a:endParaRPr lang="en-US"/>
          </a:p>
        </p:txBody>
      </p:sp>
      <p:pic>
        <p:nvPicPr>
          <p:cNvPr id="31749" name="Picture 5" descr="ConceptualModel"/>
          <p:cNvPicPr>
            <a:picLocks noGrp="1" noChangeAspect="1" noChangeArrowheads="1"/>
          </p:cNvPicPr>
          <p:nvPr>
            <p:ph type="clipArt" sz="half" idx="1"/>
          </p:nvPr>
        </p:nvPicPr>
        <p:blipFill>
          <a:blip r:embed="rId3" cstate="print"/>
          <a:srcRect/>
          <a:stretch>
            <a:fillRect/>
          </a:stretch>
        </p:blipFill>
        <p:spPr>
          <a:xfrm>
            <a:off x="609600" y="2449513"/>
            <a:ext cx="3848100" cy="2871787"/>
          </a:xfr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GB" smtClean="0"/>
              <a:t>An additional layer?</a:t>
            </a:r>
            <a:endParaRPr lang="en-US" smtClean="0"/>
          </a:p>
        </p:txBody>
      </p:sp>
      <p:sp>
        <p:nvSpPr>
          <p:cNvPr id="32771" name="Rectangle 3"/>
          <p:cNvSpPr>
            <a:spLocks noGrp="1" noChangeArrowheads="1"/>
          </p:cNvSpPr>
          <p:nvPr>
            <p:ph type="body" sz="half" idx="2"/>
          </p:nvPr>
        </p:nvSpPr>
        <p:spPr/>
        <p:txBody>
          <a:bodyPr/>
          <a:lstStyle/>
          <a:p>
            <a:pPr eaLnBrk="1" hangingPunct="1"/>
            <a:r>
              <a:rPr lang="en-GB" sz="2800" smtClean="0"/>
              <a:t>Checking for risks arising from linkage between particular datasets</a:t>
            </a:r>
            <a:endParaRPr lang="en-US" sz="2800" smtClean="0"/>
          </a:p>
        </p:txBody>
      </p:sp>
      <p:sp>
        <p:nvSpPr>
          <p:cNvPr id="32772" name="Rectangle 4"/>
          <p:cNvSpPr>
            <a:spLocks noChangeArrowheads="1"/>
          </p:cNvSpPr>
          <p:nvPr/>
        </p:nvSpPr>
        <p:spPr bwMode="auto">
          <a:xfrm>
            <a:off x="3143250" y="2414588"/>
            <a:ext cx="9144000" cy="0"/>
          </a:xfrm>
          <a:prstGeom prst="rect">
            <a:avLst/>
          </a:prstGeom>
          <a:noFill/>
          <a:ln w="9525">
            <a:noFill/>
            <a:miter lim="800000"/>
            <a:headEnd/>
            <a:tailEnd/>
          </a:ln>
        </p:spPr>
        <p:txBody>
          <a:bodyPr>
            <a:spAutoFit/>
          </a:bodyPr>
          <a:lstStyle/>
          <a:p>
            <a:endParaRPr lang="en-US"/>
          </a:p>
        </p:txBody>
      </p:sp>
      <p:pic>
        <p:nvPicPr>
          <p:cNvPr id="32773" name="Picture 5"/>
          <p:cNvPicPr>
            <a:picLocks noGrp="1" noChangeAspect="1" noChangeArrowheads="1"/>
          </p:cNvPicPr>
          <p:nvPr>
            <p:ph type="clipArt" sz="half" idx="1"/>
          </p:nvPr>
        </p:nvPicPr>
        <p:blipFill>
          <a:blip r:embed="rId3" cstate="print"/>
          <a:srcRect l="10765" t="23811" r="59073" b="49509"/>
          <a:stretch>
            <a:fillRect/>
          </a:stretch>
        </p:blipFill>
        <p:spPr>
          <a:xfrm>
            <a:off x="609600" y="2519363"/>
            <a:ext cx="3848100" cy="2732087"/>
          </a:xfr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GB" smtClean="0"/>
              <a:t>An additional human layer</a:t>
            </a:r>
            <a:endParaRPr lang="en-US" smtClean="0"/>
          </a:p>
        </p:txBody>
      </p:sp>
      <p:sp>
        <p:nvSpPr>
          <p:cNvPr id="33795" name="Rectangle 3"/>
          <p:cNvSpPr>
            <a:spLocks noGrp="1" noChangeArrowheads="1"/>
          </p:cNvSpPr>
          <p:nvPr>
            <p:ph type="body" sz="half" idx="2"/>
          </p:nvPr>
        </p:nvSpPr>
        <p:spPr/>
        <p:txBody>
          <a:bodyPr/>
          <a:lstStyle/>
          <a:p>
            <a:pPr eaLnBrk="1" hangingPunct="1"/>
            <a:r>
              <a:rPr lang="en-GB" sz="2400" smtClean="0"/>
              <a:t>Linkage assessment panel</a:t>
            </a:r>
          </a:p>
          <a:p>
            <a:pPr eaLnBrk="1" hangingPunct="1"/>
            <a:r>
              <a:rPr lang="en-GB" sz="2400" smtClean="0"/>
              <a:t>Also combines ethical and quality roles</a:t>
            </a:r>
          </a:p>
          <a:p>
            <a:pPr eaLnBrk="1" hangingPunct="1"/>
            <a:r>
              <a:rPr lang="en-GB" sz="2400" smtClean="0"/>
              <a:t>Existing roles and responsibilities support effective intervention to enhance security and quality</a:t>
            </a:r>
            <a:endParaRPr lang="en-US" sz="2400" smtClean="0"/>
          </a:p>
        </p:txBody>
      </p:sp>
      <p:sp>
        <p:nvSpPr>
          <p:cNvPr id="33796" name="Rectangle 4"/>
          <p:cNvSpPr>
            <a:spLocks noChangeArrowheads="1"/>
          </p:cNvSpPr>
          <p:nvPr/>
        </p:nvSpPr>
        <p:spPr bwMode="auto">
          <a:xfrm>
            <a:off x="2914650" y="2428875"/>
            <a:ext cx="9144000" cy="0"/>
          </a:xfrm>
          <a:prstGeom prst="rect">
            <a:avLst/>
          </a:prstGeom>
          <a:noFill/>
          <a:ln w="9525">
            <a:noFill/>
            <a:miter lim="800000"/>
            <a:headEnd/>
            <a:tailEnd/>
          </a:ln>
        </p:spPr>
        <p:txBody>
          <a:bodyPr>
            <a:spAutoFit/>
          </a:bodyPr>
          <a:lstStyle/>
          <a:p>
            <a:endParaRPr lang="en-US"/>
          </a:p>
        </p:txBody>
      </p:sp>
      <p:pic>
        <p:nvPicPr>
          <p:cNvPr id="33797" name="Picture 5" descr="Governance"/>
          <p:cNvPicPr>
            <a:picLocks noGrp="1" noChangeAspect="1" noChangeArrowheads="1"/>
          </p:cNvPicPr>
          <p:nvPr>
            <p:ph type="clipArt" sz="half" idx="1"/>
          </p:nvPr>
        </p:nvPicPr>
        <p:blipFill>
          <a:blip r:embed="rId3" cstate="print"/>
          <a:srcRect/>
          <a:stretch>
            <a:fillRect/>
          </a:stretch>
        </p:blipFill>
        <p:spPr>
          <a:xfrm>
            <a:off x="609600" y="2724150"/>
            <a:ext cx="3848100" cy="2322513"/>
          </a:xfr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406400" y="1387475"/>
            <a:ext cx="1958975" cy="1944688"/>
          </a:xfrm>
          <a:prstGeom prst="rect">
            <a:avLst/>
          </a:prstGeom>
          <a:solidFill>
            <a:srgbClr val="CCCCFF"/>
          </a:solidFill>
          <a:ln w="12700">
            <a:solidFill>
              <a:schemeClr val="hlink"/>
            </a:solidFill>
            <a:miter lim="800000"/>
            <a:headEnd/>
            <a:tailEnd/>
          </a:ln>
        </p:spPr>
        <p:txBody>
          <a:bodyPr lIns="173919" tIns="86959" rIns="173919" bIns="173919"/>
          <a:lstStyle/>
          <a:p>
            <a:pPr algn="just" defTabSz="174625">
              <a:spcBef>
                <a:spcPct val="50000"/>
              </a:spcBef>
              <a:tabLst>
                <a:tab pos="95250" algn="l"/>
              </a:tabLst>
            </a:pPr>
            <a:r>
              <a:rPr lang="en-GB" sz="900" b="1">
                <a:latin typeface="Helvetica" pitchFamily="34" charset="0"/>
              </a:rPr>
              <a:t>Introduction</a:t>
            </a:r>
            <a:endParaRPr lang="en-US" sz="900" b="1">
              <a:latin typeface="Helvetica" pitchFamily="34" charset="0"/>
            </a:endParaRPr>
          </a:p>
          <a:p>
            <a:pPr algn="just" defTabSz="174625">
              <a:spcBef>
                <a:spcPct val="50000"/>
              </a:spcBef>
              <a:tabLst>
                <a:tab pos="95250" algn="l"/>
              </a:tabLst>
            </a:pPr>
            <a:endParaRPr lang="en-US" sz="500" b="1"/>
          </a:p>
          <a:p>
            <a:pPr algn="l" defTabSz="174625">
              <a:tabLst>
                <a:tab pos="95250" algn="l"/>
              </a:tabLst>
            </a:pPr>
            <a:r>
              <a:rPr lang="en-US" sz="600">
                <a:latin typeface="Helvetica" pitchFamily="34" charset="0"/>
              </a:rPr>
              <a:t>NeuroGRID </a:t>
            </a:r>
            <a:r>
              <a:rPr lang="en-US" sz="600">
                <a:solidFill>
                  <a:srgbClr val="0000FF"/>
                </a:solidFill>
                <a:latin typeface="Helvetica" pitchFamily="34" charset="0"/>
                <a:hlinkClick r:id="rId3"/>
              </a:rPr>
              <a:t>www.neurogrid.ac.uk</a:t>
            </a:r>
            <a:r>
              <a:rPr lang="en-US" sz="600">
                <a:solidFill>
                  <a:srgbClr val="0000FF"/>
                </a:solidFill>
                <a:latin typeface="Helvetica" pitchFamily="34" charset="0"/>
              </a:rPr>
              <a:t> </a:t>
            </a:r>
            <a:r>
              <a:rPr lang="en-US" altLang="ja-JP" sz="600">
                <a:latin typeface="Helvetica" pitchFamily="34" charset="0"/>
                <a:ea typeface="ＭＳ Ｐゴシック" charset="-128"/>
              </a:rPr>
              <a:t> is a three-year, £2.1M project funded through the UK Medical Research Council to:-</a:t>
            </a:r>
          </a:p>
          <a:p>
            <a:pPr algn="l" defTabSz="174625">
              <a:spcBef>
                <a:spcPct val="40000"/>
              </a:spcBef>
              <a:buFontTx/>
              <a:buChar char="•"/>
              <a:tabLst>
                <a:tab pos="95250" algn="l"/>
              </a:tabLst>
            </a:pPr>
            <a:r>
              <a:rPr lang="en-US" altLang="ja-JP" sz="600">
                <a:latin typeface="Helvetica" pitchFamily="34" charset="0"/>
                <a:ea typeface="ＭＳ Ｐゴシック" charset="-128"/>
              </a:rPr>
              <a:t>develop a Grid-based research environment to facilitate the sharing of MR and CT scans of the brain and clinical patient data in the diagnosis of psychoses, dementia and stroke</a:t>
            </a:r>
          </a:p>
          <a:p>
            <a:pPr algn="l" defTabSz="174625">
              <a:spcBef>
                <a:spcPct val="40000"/>
              </a:spcBef>
              <a:buFontTx/>
              <a:buChar char="•"/>
              <a:tabLst>
                <a:tab pos="95250" algn="l"/>
              </a:tabLst>
            </a:pPr>
            <a:r>
              <a:rPr lang="en-US" altLang="ja-JP" sz="600">
                <a:latin typeface="Helvetica" pitchFamily="34" charset="0"/>
                <a:ea typeface="ＭＳ Ｐゴシック" charset="-128"/>
              </a:rPr>
              <a:t>bring together clinicians, researchers and e-scientists at Oxford, Edinburgh, Nottingham and London</a:t>
            </a:r>
          </a:p>
          <a:p>
            <a:pPr algn="l" defTabSz="174625">
              <a:spcBef>
                <a:spcPct val="40000"/>
              </a:spcBef>
              <a:buFontTx/>
              <a:buChar char="•"/>
              <a:tabLst>
                <a:tab pos="95250" algn="l"/>
              </a:tabLst>
            </a:pPr>
            <a:r>
              <a:rPr lang="en-US" altLang="ja-JP" sz="600">
                <a:latin typeface="Helvetica" pitchFamily="34" charset="0"/>
                <a:ea typeface="ＭＳ Ｐゴシック" charset="-128"/>
              </a:rPr>
              <a:t>create a toolset for image registration, analysis, normalisation, anonymisation, real-time acquisition and error trapping</a:t>
            </a:r>
          </a:p>
          <a:p>
            <a:pPr algn="l" defTabSz="174625">
              <a:spcBef>
                <a:spcPct val="40000"/>
              </a:spcBef>
              <a:buFontTx/>
              <a:buChar char="•"/>
              <a:tabLst>
                <a:tab pos="95250" algn="l"/>
              </a:tabLst>
            </a:pPr>
            <a:r>
              <a:rPr lang="en-US" altLang="ja-JP" sz="600">
                <a:latin typeface="Helvetica" pitchFamily="34" charset="0"/>
                <a:ea typeface="ＭＳ Ｐゴシック" charset="-128"/>
              </a:rPr>
              <a:t>ensure rapid, reliable and secure access, authentication and data sharing </a:t>
            </a:r>
            <a:endParaRPr lang="en-US" sz="600">
              <a:latin typeface="Helvetica" pitchFamily="34" charset="0"/>
            </a:endParaRPr>
          </a:p>
          <a:p>
            <a:pPr algn="l" defTabSz="174625">
              <a:spcBef>
                <a:spcPct val="10000"/>
              </a:spcBef>
              <a:tabLst>
                <a:tab pos="95250" algn="l"/>
              </a:tabLst>
            </a:pPr>
            <a:endParaRPr lang="en-GB" sz="600">
              <a:latin typeface="Helvetica" pitchFamily="34" charset="0"/>
            </a:endParaRPr>
          </a:p>
          <a:p>
            <a:pPr algn="l" defTabSz="174625">
              <a:spcBef>
                <a:spcPct val="10000"/>
              </a:spcBef>
              <a:tabLst>
                <a:tab pos="95250" algn="l"/>
              </a:tabLst>
            </a:pPr>
            <a:endParaRPr lang="en-GB" sz="500"/>
          </a:p>
          <a:p>
            <a:pPr algn="l" defTabSz="174625">
              <a:spcBef>
                <a:spcPct val="10000"/>
              </a:spcBef>
              <a:tabLst>
                <a:tab pos="95250" algn="l"/>
              </a:tabLst>
            </a:pPr>
            <a:endParaRPr lang="en-US" sz="500"/>
          </a:p>
        </p:txBody>
      </p:sp>
      <p:sp>
        <p:nvSpPr>
          <p:cNvPr id="11267" name="Text Box 3"/>
          <p:cNvSpPr txBox="1">
            <a:spLocks noChangeArrowheads="1"/>
          </p:cNvSpPr>
          <p:nvPr/>
        </p:nvSpPr>
        <p:spPr bwMode="auto">
          <a:xfrm>
            <a:off x="409575" y="3530600"/>
            <a:ext cx="1958975" cy="3135313"/>
          </a:xfrm>
          <a:prstGeom prst="rect">
            <a:avLst/>
          </a:prstGeom>
          <a:solidFill>
            <a:srgbClr val="CCCCFF"/>
          </a:solidFill>
          <a:ln w="12700">
            <a:solidFill>
              <a:schemeClr val="hlink"/>
            </a:solidFill>
            <a:miter lim="800000"/>
            <a:headEnd/>
            <a:tailEnd/>
          </a:ln>
        </p:spPr>
        <p:txBody>
          <a:bodyPr lIns="173919" tIns="86959" rIns="173919" bIns="173919"/>
          <a:lstStyle/>
          <a:p>
            <a:pPr algn="just" defTabSz="174625">
              <a:spcBef>
                <a:spcPct val="50000"/>
              </a:spcBef>
              <a:tabLst>
                <a:tab pos="96838" algn="l"/>
              </a:tabLst>
            </a:pPr>
            <a:r>
              <a:rPr lang="en-US" sz="900" b="1">
                <a:latin typeface="Helvetica" pitchFamily="34" charset="0"/>
              </a:rPr>
              <a:t>Imaging Issues:</a:t>
            </a:r>
          </a:p>
          <a:p>
            <a:pPr algn="just" defTabSz="174625">
              <a:tabLst>
                <a:tab pos="96838" algn="l"/>
              </a:tabLst>
            </a:pPr>
            <a:r>
              <a:rPr lang="en-US" sz="800" b="1">
                <a:solidFill>
                  <a:srgbClr val="5F5F5F"/>
                </a:solidFill>
                <a:latin typeface="Helvetica" pitchFamily="34" charset="0"/>
              </a:rPr>
              <a:t>Artefact or Actuality?</a:t>
            </a:r>
          </a:p>
          <a:p>
            <a:pPr algn="just" defTabSz="174625">
              <a:spcBef>
                <a:spcPct val="50000"/>
              </a:spcBef>
              <a:tabLst>
                <a:tab pos="96838" algn="l"/>
              </a:tabLst>
            </a:pPr>
            <a:endParaRPr lang="en-US" sz="500">
              <a:solidFill>
                <a:schemeClr val="bg2"/>
              </a:solidFill>
            </a:endParaRPr>
          </a:p>
          <a:p>
            <a:pPr algn="l" defTabSz="174625">
              <a:tabLst>
                <a:tab pos="96838" algn="l"/>
              </a:tabLst>
            </a:pPr>
            <a:r>
              <a:rPr lang="en-US" altLang="ja-JP" sz="600">
                <a:latin typeface="Helvetica" pitchFamily="34" charset="0"/>
                <a:ea typeface="ＭＳ Ｐゴシック" charset="-128"/>
              </a:rPr>
              <a:t>Researchers use innovative imaging techniques to detect features that can refine a diagnosis, classify cases, track normal or often subtle physiological changes over time and improve understanding of the structural correlates of clinical features. </a:t>
            </a:r>
          </a:p>
          <a:p>
            <a:pPr algn="l" defTabSz="174625">
              <a:tabLst>
                <a:tab pos="96838" algn="l"/>
              </a:tabLst>
            </a:pPr>
            <a:endParaRPr lang="en-US" altLang="ja-JP" sz="600">
              <a:latin typeface="Helvetica" pitchFamily="34" charset="0"/>
              <a:ea typeface="ＭＳ Ｐゴシック" charset="-128"/>
            </a:endParaRPr>
          </a:p>
          <a:p>
            <a:pPr algn="l" defTabSz="174625">
              <a:tabLst>
                <a:tab pos="96838" algn="l"/>
              </a:tabLst>
            </a:pPr>
            <a:r>
              <a:rPr lang="en-US" altLang="ja-JP" sz="600">
                <a:latin typeface="Helvetica" pitchFamily="34" charset="0"/>
                <a:ea typeface="ＭＳ Ｐゴシック" charset="-128"/>
              </a:rPr>
              <a:t>Variance is attributable to a complex variety of procedures involved in image acquisition, transfer and storage, and it is crucial, but difficult, for true disease-related effects to be separated from those which are artifacts of the process </a:t>
            </a:r>
          </a:p>
          <a:p>
            <a:pPr algn="l" defTabSz="174625">
              <a:tabLst>
                <a:tab pos="96838" algn="l"/>
              </a:tabLst>
            </a:pPr>
            <a:endParaRPr lang="en-US" sz="500"/>
          </a:p>
        </p:txBody>
      </p:sp>
      <p:sp>
        <p:nvSpPr>
          <p:cNvPr id="11268" name="Text Box 4"/>
          <p:cNvSpPr txBox="1">
            <a:spLocks noChangeArrowheads="1"/>
          </p:cNvSpPr>
          <p:nvPr/>
        </p:nvSpPr>
        <p:spPr bwMode="auto">
          <a:xfrm>
            <a:off x="6788150" y="3313113"/>
            <a:ext cx="1958975" cy="841375"/>
          </a:xfrm>
          <a:prstGeom prst="rect">
            <a:avLst/>
          </a:prstGeom>
          <a:solidFill>
            <a:srgbClr val="CCCCFF"/>
          </a:solidFill>
          <a:ln w="12700">
            <a:solidFill>
              <a:schemeClr val="hlink"/>
            </a:solidFill>
            <a:miter lim="800000"/>
            <a:headEnd/>
            <a:tailEnd/>
          </a:ln>
        </p:spPr>
        <p:txBody>
          <a:bodyPr lIns="173919" tIns="86959" rIns="173919" bIns="173919"/>
          <a:lstStyle/>
          <a:p>
            <a:pPr algn="l" defTabSz="174625"/>
            <a:r>
              <a:rPr lang="en-US" sz="900" b="1">
                <a:solidFill>
                  <a:schemeClr val="bg2"/>
                </a:solidFill>
                <a:latin typeface="Helvetica" pitchFamily="34" charset="0"/>
              </a:rPr>
              <a:t>Acknowledgements</a:t>
            </a:r>
          </a:p>
          <a:p>
            <a:pPr algn="l" defTabSz="174625"/>
            <a:endParaRPr lang="en-US" sz="400" b="1">
              <a:solidFill>
                <a:schemeClr val="bg2"/>
              </a:solidFill>
              <a:latin typeface="Helvetica" pitchFamily="34" charset="0"/>
            </a:endParaRPr>
          </a:p>
          <a:p>
            <a:pPr algn="l" defTabSz="174625"/>
            <a:r>
              <a:rPr lang="en-US" altLang="ja-JP" sz="600">
                <a:latin typeface="Helvetica" pitchFamily="34" charset="0"/>
                <a:ea typeface="ＭＳ Ｐゴシック" charset="-128"/>
              </a:rPr>
              <a:t>The authors would like to acknowledge the support of  the UK Medical Research Council (Grant Ref no: GO600623 ID number 77729), the UK e-Science programme and the NeuroGrid Consortium.</a:t>
            </a:r>
            <a:endParaRPr lang="en-US" sz="600">
              <a:latin typeface="Helvetica" pitchFamily="34" charset="0"/>
            </a:endParaRPr>
          </a:p>
        </p:txBody>
      </p:sp>
      <p:sp>
        <p:nvSpPr>
          <p:cNvPr id="11269" name="Text Box 5"/>
          <p:cNvSpPr txBox="1">
            <a:spLocks noChangeArrowheads="1"/>
          </p:cNvSpPr>
          <p:nvPr/>
        </p:nvSpPr>
        <p:spPr bwMode="auto">
          <a:xfrm>
            <a:off x="2540000" y="1400175"/>
            <a:ext cx="1958975" cy="5275263"/>
          </a:xfrm>
          <a:prstGeom prst="rect">
            <a:avLst/>
          </a:prstGeom>
          <a:solidFill>
            <a:srgbClr val="CCCCFF"/>
          </a:solidFill>
          <a:ln w="12700">
            <a:solidFill>
              <a:schemeClr val="hlink"/>
            </a:solidFill>
            <a:miter lim="800000"/>
            <a:headEnd/>
            <a:tailEnd/>
          </a:ln>
        </p:spPr>
        <p:txBody>
          <a:bodyPr lIns="173919" tIns="86959" rIns="173919" bIns="173919"/>
          <a:lstStyle/>
          <a:p>
            <a:pPr algn="just" defTabSz="174625">
              <a:tabLst>
                <a:tab pos="95250" algn="l"/>
              </a:tabLst>
            </a:pPr>
            <a:r>
              <a:rPr lang="en-GB" sz="900" b="1">
                <a:latin typeface="Helvetica" pitchFamily="34" charset="0"/>
              </a:rPr>
              <a:t>Data Quality Issues:</a:t>
            </a:r>
          </a:p>
          <a:p>
            <a:pPr algn="just" defTabSz="174625">
              <a:tabLst>
                <a:tab pos="95250" algn="l"/>
              </a:tabLst>
            </a:pPr>
            <a:r>
              <a:rPr lang="en-GB" sz="800" b="1">
                <a:solidFill>
                  <a:srgbClr val="5F5F5F"/>
                </a:solidFill>
                <a:latin typeface="Helvetica" pitchFamily="34" charset="0"/>
              </a:rPr>
              <a:t>The Social Life of Information</a:t>
            </a:r>
            <a:endParaRPr lang="en-US" sz="800" b="1">
              <a:solidFill>
                <a:srgbClr val="5F5F5F"/>
              </a:solidFill>
              <a:latin typeface="Helvetica" pitchFamily="34" charset="0"/>
            </a:endParaRPr>
          </a:p>
          <a:p>
            <a:pPr algn="l" defTabSz="174625">
              <a:tabLst>
                <a:tab pos="95250" algn="l"/>
              </a:tabLst>
            </a:pPr>
            <a:endParaRPr lang="en-US" altLang="ja-JP" sz="800" b="1">
              <a:solidFill>
                <a:schemeClr val="bg2"/>
              </a:solidFill>
              <a:latin typeface="Helvetica" pitchFamily="34" charset="0"/>
              <a:ea typeface="ＭＳ Ｐゴシック" charset="-128"/>
            </a:endParaRPr>
          </a:p>
          <a:p>
            <a:pPr algn="l" defTabSz="174625">
              <a:tabLst>
                <a:tab pos="95250" algn="l"/>
              </a:tabLst>
            </a:pPr>
            <a:r>
              <a:rPr lang="en-GB" altLang="ja-JP" sz="600">
                <a:solidFill>
                  <a:srgbClr val="FF6600"/>
                </a:solidFill>
                <a:latin typeface="Helvetica" pitchFamily="34" charset="0"/>
                <a:ea typeface="ＭＳ Ｐゴシック" charset="-128"/>
              </a:rPr>
              <a:t>Challenge:</a:t>
            </a:r>
            <a:endParaRPr lang="en-US" altLang="ja-JP" sz="600">
              <a:solidFill>
                <a:srgbClr val="FF6600"/>
              </a:solidFill>
              <a:latin typeface="Helvetica" pitchFamily="34" charset="0"/>
              <a:ea typeface="ＭＳ Ｐゴシック" charset="-128"/>
            </a:endParaRPr>
          </a:p>
          <a:p>
            <a:pPr algn="l" defTabSz="174625">
              <a:tabLst>
                <a:tab pos="95250" algn="l"/>
              </a:tabLst>
            </a:pPr>
            <a:r>
              <a:rPr lang="en-US" altLang="ja-JP" sz="600">
                <a:latin typeface="Helvetica" pitchFamily="34" charset="0"/>
                <a:ea typeface="ＭＳ Ｐゴシック" charset="-128"/>
              </a:rPr>
              <a:t>The large scale aggregation of diverse datasets offers both potential benefits and risks, particularly if the outputs are to be used with patients in a clinical context. Thus aggregating data is a key issue for e-Health, yet data is not independent of  the context in which it is generated. Within small communities of practice a degree of shared and updated knowledge and experience allows judicious use of resources whose provenance is known and whose weaknesses are often already transparent. The same is not true of aggregated data from multiple sources. </a:t>
            </a:r>
          </a:p>
          <a:p>
            <a:pPr algn="l" defTabSz="174625">
              <a:tabLst>
                <a:tab pos="95250" algn="l"/>
              </a:tabLst>
            </a:pPr>
            <a:endParaRPr lang="en-GB" altLang="ja-JP" sz="600">
              <a:latin typeface="Helvetica" pitchFamily="34" charset="0"/>
              <a:ea typeface="ＭＳ Ｐゴシック" charset="-128"/>
            </a:endParaRPr>
          </a:p>
          <a:p>
            <a:pPr algn="l" defTabSz="174625">
              <a:tabLst>
                <a:tab pos="95250" algn="l"/>
              </a:tabLst>
            </a:pPr>
            <a:r>
              <a:rPr lang="en-GB" altLang="ja-JP" sz="600">
                <a:solidFill>
                  <a:srgbClr val="FF6600"/>
                </a:solidFill>
                <a:latin typeface="Helvetica" pitchFamily="34" charset="0"/>
                <a:ea typeface="ＭＳ Ｐゴシック" charset="-128"/>
              </a:rPr>
              <a:t>Approach:</a:t>
            </a:r>
            <a:endParaRPr lang="en-US" altLang="ja-JP" sz="600">
              <a:solidFill>
                <a:srgbClr val="FF6600"/>
              </a:solidFill>
              <a:latin typeface="Helvetica" pitchFamily="34" charset="0"/>
              <a:ea typeface="ＭＳ Ｐゴシック" charset="-128"/>
            </a:endParaRPr>
          </a:p>
          <a:p>
            <a:pPr algn="l" defTabSz="174625">
              <a:tabLst>
                <a:tab pos="95250" algn="l"/>
              </a:tabLst>
            </a:pPr>
            <a:r>
              <a:rPr lang="en-US" altLang="ja-JP" sz="600">
                <a:latin typeface="Helvetica" pitchFamily="34" charset="0"/>
                <a:ea typeface="ＭＳ Ｐゴシック" charset="-128"/>
              </a:rPr>
              <a:t>Early use of prototypes to provide a ‘sandpit’ for promoting both technical and inter-community dialogue and engagement, and start the process of identifying, sharing and updating knowledge of emerging issues. </a:t>
            </a:r>
          </a:p>
          <a:p>
            <a:pPr algn="l" defTabSz="174625">
              <a:tabLst>
                <a:tab pos="95250" algn="l"/>
              </a:tabLst>
            </a:pPr>
            <a:endParaRPr lang="en-US" altLang="ja-JP" sz="600">
              <a:latin typeface="Helvetica" pitchFamily="34" charset="0"/>
              <a:ea typeface="ＭＳ Ｐゴシック" charset="-128"/>
            </a:endParaRPr>
          </a:p>
          <a:p>
            <a:pPr algn="l" defTabSz="174625">
              <a:tabLst>
                <a:tab pos="95250" algn="l"/>
              </a:tabLst>
            </a:pPr>
            <a:r>
              <a:rPr lang="en-US" altLang="ja-JP" sz="600">
                <a:latin typeface="Helvetica" pitchFamily="34" charset="0"/>
                <a:ea typeface="ＭＳ Ｐゴシック" charset="-128"/>
              </a:rPr>
              <a:t>Early trials with known datasets aim to generate an awareness of the types of variance that can arise and ways in which it might be minimized, harmonized, or made transparent to users</a:t>
            </a:r>
          </a:p>
          <a:p>
            <a:pPr algn="l" defTabSz="174625">
              <a:tabLst>
                <a:tab pos="95250" algn="l"/>
              </a:tabLst>
            </a:pPr>
            <a:endParaRPr lang="en-GB" altLang="ja-JP" sz="600">
              <a:latin typeface="Helvetica" pitchFamily="34" charset="0"/>
              <a:ea typeface="ＭＳ Ｐゴシック" charset="-128"/>
            </a:endParaRPr>
          </a:p>
          <a:p>
            <a:pPr algn="l" defTabSz="174625">
              <a:tabLst>
                <a:tab pos="95250" algn="l"/>
              </a:tabLst>
            </a:pPr>
            <a:endParaRPr lang="en-US" altLang="ja-JP" sz="600">
              <a:latin typeface="Helvetica" pitchFamily="34" charset="0"/>
              <a:ea typeface="ＭＳ Ｐゴシック" charset="-128"/>
            </a:endParaRPr>
          </a:p>
          <a:p>
            <a:pPr algn="l" defTabSz="174625">
              <a:tabLst>
                <a:tab pos="95250" algn="l"/>
              </a:tabLst>
            </a:pPr>
            <a:r>
              <a:rPr lang="en-GB" altLang="ja-JP" sz="900" b="1">
                <a:latin typeface="Helvetica" pitchFamily="34" charset="0"/>
                <a:ea typeface="ＭＳ Ｐゴシック" charset="-128"/>
              </a:rPr>
              <a:t>Socio-technical Issues</a:t>
            </a:r>
            <a:endParaRPr lang="en-US" altLang="ja-JP" sz="900" b="1">
              <a:latin typeface="Helvetica" pitchFamily="34" charset="0"/>
              <a:ea typeface="ＭＳ Ｐゴシック" charset="-128"/>
            </a:endParaRPr>
          </a:p>
          <a:p>
            <a:pPr algn="l" defTabSz="174625">
              <a:tabLst>
                <a:tab pos="95250" algn="l"/>
              </a:tabLst>
            </a:pPr>
            <a:r>
              <a:rPr lang="en-GB" altLang="ja-JP" sz="800" b="1">
                <a:solidFill>
                  <a:srgbClr val="5F5F5F"/>
                </a:solidFill>
                <a:latin typeface="Helvetica" pitchFamily="34" charset="0"/>
                <a:ea typeface="ＭＳ Ｐゴシック" charset="-128"/>
              </a:rPr>
              <a:t>Aligning Technical and Human Systems</a:t>
            </a:r>
          </a:p>
          <a:p>
            <a:pPr algn="l" defTabSz="174625">
              <a:tabLst>
                <a:tab pos="95250" algn="l"/>
              </a:tabLst>
            </a:pPr>
            <a:endParaRPr lang="en-US" altLang="ja-JP" sz="800" b="1">
              <a:solidFill>
                <a:srgbClr val="5F5F5F"/>
              </a:solidFill>
              <a:latin typeface="Helvetica" pitchFamily="34" charset="0"/>
              <a:ea typeface="ＭＳ Ｐゴシック" charset="-128"/>
            </a:endParaRPr>
          </a:p>
          <a:p>
            <a:pPr algn="l" defTabSz="174625">
              <a:tabLst>
                <a:tab pos="95250" algn="l"/>
              </a:tabLst>
            </a:pPr>
            <a:endParaRPr lang="en-US" altLang="ja-JP" sz="600">
              <a:latin typeface="Helvetica" pitchFamily="34" charset="0"/>
              <a:ea typeface="ＭＳ Ｐゴシック" charset="-128"/>
            </a:endParaRPr>
          </a:p>
          <a:p>
            <a:pPr algn="l" defTabSz="174625">
              <a:tabLst>
                <a:tab pos="95250" algn="l"/>
              </a:tabLst>
            </a:pPr>
            <a:endParaRPr lang="en-GB" altLang="ja-JP" sz="600">
              <a:latin typeface="Helvetica" pitchFamily="34" charset="0"/>
              <a:ea typeface="ＭＳ Ｐゴシック" charset="-128"/>
            </a:endParaRPr>
          </a:p>
          <a:p>
            <a:pPr algn="l" defTabSz="174625">
              <a:tabLst>
                <a:tab pos="95250" algn="l"/>
              </a:tabLst>
            </a:pPr>
            <a:endParaRPr lang="en-GB" altLang="ja-JP" sz="600">
              <a:latin typeface="Helvetica" pitchFamily="34" charset="0"/>
              <a:ea typeface="ＭＳ Ｐゴシック" charset="-128"/>
            </a:endParaRPr>
          </a:p>
          <a:p>
            <a:pPr algn="l" defTabSz="174625">
              <a:tabLst>
                <a:tab pos="95250" algn="l"/>
              </a:tabLst>
            </a:pPr>
            <a:endParaRPr lang="en-GB" altLang="ja-JP" sz="600">
              <a:latin typeface="Helvetica" pitchFamily="34" charset="0"/>
              <a:ea typeface="ＭＳ Ｐゴシック" charset="-128"/>
            </a:endParaRPr>
          </a:p>
          <a:p>
            <a:pPr algn="l" defTabSz="174625">
              <a:tabLst>
                <a:tab pos="95250" algn="l"/>
              </a:tabLst>
            </a:pPr>
            <a:endParaRPr lang="en-GB" altLang="ja-JP" sz="600">
              <a:latin typeface="Helvetica" pitchFamily="34" charset="0"/>
              <a:ea typeface="ＭＳ Ｐゴシック" charset="-128"/>
            </a:endParaRPr>
          </a:p>
          <a:p>
            <a:pPr algn="l" defTabSz="174625">
              <a:tabLst>
                <a:tab pos="95250" algn="l"/>
              </a:tabLst>
            </a:pPr>
            <a:endParaRPr lang="en-GB" altLang="ja-JP" sz="600">
              <a:latin typeface="Helvetica" pitchFamily="34" charset="0"/>
              <a:ea typeface="ＭＳ Ｐゴシック" charset="-128"/>
            </a:endParaRPr>
          </a:p>
          <a:p>
            <a:pPr algn="l" defTabSz="174625">
              <a:tabLst>
                <a:tab pos="95250" algn="l"/>
              </a:tabLst>
            </a:pPr>
            <a:endParaRPr lang="en-GB" altLang="ja-JP" sz="600">
              <a:latin typeface="Helvetica" pitchFamily="34" charset="0"/>
              <a:ea typeface="ＭＳ Ｐゴシック" charset="-128"/>
            </a:endParaRPr>
          </a:p>
          <a:p>
            <a:pPr algn="l" defTabSz="174625">
              <a:tabLst>
                <a:tab pos="95250" algn="l"/>
              </a:tabLst>
            </a:pPr>
            <a:endParaRPr lang="en-GB" altLang="ja-JP" sz="600">
              <a:latin typeface="Helvetica" pitchFamily="34" charset="0"/>
              <a:ea typeface="ＭＳ Ｐゴシック" charset="-128"/>
            </a:endParaRPr>
          </a:p>
          <a:p>
            <a:pPr algn="l" defTabSz="174625">
              <a:tabLst>
                <a:tab pos="95250" algn="l"/>
              </a:tabLst>
            </a:pPr>
            <a:endParaRPr lang="en-GB" altLang="ja-JP" sz="600">
              <a:latin typeface="Helvetica" pitchFamily="34" charset="0"/>
              <a:ea typeface="ＭＳ Ｐゴシック" charset="-128"/>
            </a:endParaRPr>
          </a:p>
          <a:p>
            <a:pPr algn="l" defTabSz="174625">
              <a:tabLst>
                <a:tab pos="95250" algn="l"/>
              </a:tabLst>
            </a:pPr>
            <a:endParaRPr lang="en-GB" altLang="ja-JP" sz="600">
              <a:latin typeface="Helvetica" pitchFamily="34" charset="0"/>
              <a:ea typeface="ＭＳ Ｐゴシック" charset="-128"/>
            </a:endParaRPr>
          </a:p>
        </p:txBody>
      </p:sp>
      <p:sp>
        <p:nvSpPr>
          <p:cNvPr id="11270" name="Text Box 6"/>
          <p:cNvSpPr txBox="1">
            <a:spLocks noChangeArrowheads="1"/>
          </p:cNvSpPr>
          <p:nvPr/>
        </p:nvSpPr>
        <p:spPr bwMode="auto">
          <a:xfrm>
            <a:off x="6784975" y="1381125"/>
            <a:ext cx="1958975" cy="1863725"/>
          </a:xfrm>
          <a:prstGeom prst="rect">
            <a:avLst/>
          </a:prstGeom>
          <a:solidFill>
            <a:srgbClr val="CCCCFF"/>
          </a:solidFill>
          <a:ln w="12700">
            <a:solidFill>
              <a:schemeClr val="hlink"/>
            </a:solidFill>
            <a:miter lim="800000"/>
            <a:headEnd/>
            <a:tailEnd/>
          </a:ln>
        </p:spPr>
        <p:txBody>
          <a:bodyPr lIns="173919" tIns="86959" rIns="173919" bIns="173919"/>
          <a:lstStyle/>
          <a:p>
            <a:pPr algn="l" defTabSz="174625">
              <a:spcBef>
                <a:spcPct val="50000"/>
              </a:spcBef>
              <a:tabLst>
                <a:tab pos="120650" algn="l"/>
              </a:tabLst>
            </a:pPr>
            <a:r>
              <a:rPr lang="en-US" sz="900" b="1">
                <a:latin typeface="Helvetica" pitchFamily="34" charset="0"/>
              </a:rPr>
              <a:t>Conclusions</a:t>
            </a:r>
          </a:p>
          <a:p>
            <a:pPr algn="l" defTabSz="174625">
              <a:tabLst>
                <a:tab pos="120650" algn="l"/>
              </a:tabLst>
            </a:pPr>
            <a:endParaRPr lang="en-US" altLang="ja-JP" sz="600">
              <a:latin typeface="Helvetica" pitchFamily="34" charset="0"/>
              <a:ea typeface="ＭＳ Ｐゴシック" charset="-128"/>
            </a:endParaRPr>
          </a:p>
          <a:p>
            <a:pPr algn="l" defTabSz="174625">
              <a:tabLst>
                <a:tab pos="120650" algn="l"/>
              </a:tabLst>
            </a:pPr>
            <a:r>
              <a:rPr lang="en-GB" altLang="ja-JP" sz="600">
                <a:latin typeface="Helvetica" pitchFamily="34" charset="0"/>
                <a:ea typeface="ＭＳ Ｐゴシック" charset="-128"/>
              </a:rPr>
              <a:t>In organic communities, the processes of structuring collaboration, coordination and control structures happens as a matter of course. NeuroGrid is employing an early prototype to generate engagement and dialogue, to enable early discussion of requirements for more complex services, compute capability and workflows, as well as data quality and configurational issues.</a:t>
            </a:r>
          </a:p>
          <a:p>
            <a:pPr algn="l" defTabSz="174625">
              <a:tabLst>
                <a:tab pos="120650" algn="l"/>
              </a:tabLst>
            </a:pPr>
            <a:endParaRPr lang="en-GB" altLang="ja-JP" sz="600">
              <a:latin typeface="Helvetica" pitchFamily="34" charset="0"/>
              <a:ea typeface="ＭＳ Ｐゴシック" charset="-128"/>
            </a:endParaRPr>
          </a:p>
          <a:p>
            <a:pPr algn="l" defTabSz="174625">
              <a:tabLst>
                <a:tab pos="120650" algn="l"/>
              </a:tabLst>
            </a:pPr>
            <a:r>
              <a:rPr lang="en-GB" altLang="ja-JP" sz="600">
                <a:latin typeface="Helvetica" pitchFamily="34" charset="0"/>
                <a:ea typeface="ＭＳ Ｐゴシック" charset="-128"/>
              </a:rPr>
              <a:t>In addition to ameliorating the recurring issue of requirements ‘creep’, late in the design process, it allows disparate groups to engage with the real issues, and possible solutions in a shared context.</a:t>
            </a:r>
          </a:p>
          <a:p>
            <a:pPr algn="l" defTabSz="174625">
              <a:buFontTx/>
              <a:buChar char="•"/>
              <a:tabLst>
                <a:tab pos="120650" algn="l"/>
              </a:tabLst>
            </a:pPr>
            <a:endParaRPr lang="en-US" sz="600">
              <a:latin typeface="Helvetica" pitchFamily="34" charset="0"/>
            </a:endParaRPr>
          </a:p>
        </p:txBody>
      </p:sp>
      <p:sp>
        <p:nvSpPr>
          <p:cNvPr id="11271" name="Text Box 7"/>
          <p:cNvSpPr txBox="1">
            <a:spLocks noChangeArrowheads="1"/>
          </p:cNvSpPr>
          <p:nvPr/>
        </p:nvSpPr>
        <p:spPr bwMode="auto">
          <a:xfrm>
            <a:off x="2489200" y="4740275"/>
            <a:ext cx="1958975" cy="1917700"/>
          </a:xfrm>
          <a:prstGeom prst="rect">
            <a:avLst/>
          </a:prstGeom>
          <a:noFill/>
          <a:ln w="12700">
            <a:noFill/>
            <a:miter lim="800000"/>
            <a:headEnd/>
            <a:tailEnd/>
          </a:ln>
        </p:spPr>
        <p:txBody>
          <a:bodyPr lIns="173919" tIns="173919" rIns="173919" bIns="173919"/>
          <a:lstStyle/>
          <a:p>
            <a:pPr algn="l" defTabSz="174625">
              <a:spcBef>
                <a:spcPct val="10000"/>
              </a:spcBef>
              <a:tabLst>
                <a:tab pos="95250" algn="l"/>
              </a:tabLst>
            </a:pPr>
            <a:endParaRPr lang="en-US" sz="500"/>
          </a:p>
        </p:txBody>
      </p:sp>
      <p:sp>
        <p:nvSpPr>
          <p:cNvPr id="11272" name="Text Box 8"/>
          <p:cNvSpPr txBox="1">
            <a:spLocks noChangeArrowheads="1"/>
          </p:cNvSpPr>
          <p:nvPr/>
        </p:nvSpPr>
        <p:spPr bwMode="auto">
          <a:xfrm>
            <a:off x="6788150" y="4200525"/>
            <a:ext cx="1962150" cy="642938"/>
          </a:xfrm>
          <a:prstGeom prst="rect">
            <a:avLst/>
          </a:prstGeom>
          <a:solidFill>
            <a:srgbClr val="CCCCFF"/>
          </a:solidFill>
          <a:ln w="12700">
            <a:solidFill>
              <a:schemeClr val="hlink"/>
            </a:solidFill>
            <a:miter lim="800000"/>
            <a:headEnd/>
            <a:tailEnd/>
          </a:ln>
        </p:spPr>
        <p:txBody>
          <a:bodyPr lIns="173919" tIns="86959" rIns="173919" bIns="173919"/>
          <a:lstStyle/>
          <a:p>
            <a:pPr algn="just" defTabSz="174625"/>
            <a:r>
              <a:rPr lang="en-US" sz="900" b="1">
                <a:solidFill>
                  <a:schemeClr val="bg2"/>
                </a:solidFill>
                <a:latin typeface="Helvetica" pitchFamily="34" charset="0"/>
              </a:rPr>
              <a:t>For further information</a:t>
            </a:r>
          </a:p>
          <a:p>
            <a:pPr algn="just" defTabSz="174625"/>
            <a:endParaRPr lang="en-US" sz="400" b="1">
              <a:solidFill>
                <a:schemeClr val="bg2"/>
              </a:solidFill>
              <a:latin typeface="Helvetica" pitchFamily="34" charset="0"/>
            </a:endParaRPr>
          </a:p>
          <a:p>
            <a:pPr algn="l" defTabSz="174625"/>
            <a:r>
              <a:rPr lang="en-US" sz="600">
                <a:latin typeface="Helvetica" pitchFamily="34" charset="0"/>
              </a:rPr>
              <a:t>For information on this and related projects contact </a:t>
            </a:r>
            <a:r>
              <a:rPr lang="en-US" sz="600">
                <a:latin typeface="Helvetica" pitchFamily="34" charset="0"/>
                <a:hlinkClick r:id="rId4"/>
              </a:rPr>
              <a:t>Jenny.Ure@ed.ac.uk</a:t>
            </a:r>
            <a:r>
              <a:rPr lang="en-US" sz="600">
                <a:latin typeface="Helvetica" pitchFamily="34" charset="0"/>
              </a:rPr>
              <a:t> or go to </a:t>
            </a:r>
            <a:r>
              <a:rPr lang="en-US" sz="600">
                <a:latin typeface="Helvetica" pitchFamily="34" charset="0"/>
                <a:hlinkClick r:id="rId3"/>
              </a:rPr>
              <a:t>www.neurogrid.ac.uk</a:t>
            </a:r>
            <a:r>
              <a:rPr lang="en-US" sz="600">
                <a:latin typeface="Helvetica" pitchFamily="34" charset="0"/>
              </a:rPr>
              <a:t> </a:t>
            </a:r>
            <a:br>
              <a:rPr lang="en-US" sz="600">
                <a:latin typeface="Helvetica" pitchFamily="34" charset="0"/>
              </a:rPr>
            </a:br>
            <a:endParaRPr lang="en-US" sz="600">
              <a:latin typeface="Helvetica" pitchFamily="34" charset="0"/>
            </a:endParaRPr>
          </a:p>
        </p:txBody>
      </p:sp>
      <p:sp>
        <p:nvSpPr>
          <p:cNvPr id="11273" name="Text Box 9"/>
          <p:cNvSpPr txBox="1">
            <a:spLocks noChangeArrowheads="1"/>
          </p:cNvSpPr>
          <p:nvPr/>
        </p:nvSpPr>
        <p:spPr bwMode="auto">
          <a:xfrm>
            <a:off x="4654550" y="1401763"/>
            <a:ext cx="1958975" cy="5265737"/>
          </a:xfrm>
          <a:prstGeom prst="rect">
            <a:avLst/>
          </a:prstGeom>
          <a:solidFill>
            <a:srgbClr val="CCCCFF"/>
          </a:solidFill>
          <a:ln w="12700">
            <a:solidFill>
              <a:schemeClr val="hlink"/>
            </a:solidFill>
            <a:miter lim="800000"/>
            <a:headEnd/>
            <a:tailEnd/>
          </a:ln>
        </p:spPr>
        <p:txBody>
          <a:bodyPr lIns="173919" tIns="173919" rIns="173919" bIns="173919"/>
          <a:lstStyle/>
          <a:p>
            <a:pPr algn="l" defTabSz="174625">
              <a:tabLst>
                <a:tab pos="95250" algn="l"/>
              </a:tabLst>
            </a:pPr>
            <a:r>
              <a:rPr lang="en-GB" altLang="ja-JP" sz="600">
                <a:solidFill>
                  <a:srgbClr val="FF6600"/>
                </a:solidFill>
                <a:latin typeface="Helvetica" pitchFamily="34" charset="0"/>
                <a:ea typeface="ＭＳ Ｐゴシック" charset="-128"/>
              </a:rPr>
              <a:t>Challenge:</a:t>
            </a:r>
            <a:r>
              <a:rPr lang="en-GB" altLang="ja-JP" sz="600">
                <a:latin typeface="Helvetica" pitchFamily="34" charset="0"/>
                <a:ea typeface="ＭＳ Ｐゴシック" charset="-128"/>
              </a:rPr>
              <a:t> </a:t>
            </a:r>
            <a:r>
              <a:rPr lang="en-US" altLang="ja-JP" sz="600">
                <a:latin typeface="Helvetica" pitchFamily="34" charset="0"/>
                <a:ea typeface="ＭＳ Ｐゴシック" charset="-128"/>
              </a:rPr>
              <a:t>Integrating the technical work of system building, with the socio-political work of generating the governance of the new risks and opportunities they generate</a:t>
            </a:r>
          </a:p>
          <a:p>
            <a:pPr algn="l" defTabSz="174625">
              <a:tabLst>
                <a:tab pos="95250" algn="l"/>
              </a:tabLst>
            </a:pPr>
            <a:endParaRPr lang="en-GB" altLang="ja-JP" sz="600">
              <a:latin typeface="Helvetica" pitchFamily="34" charset="0"/>
              <a:ea typeface="ＭＳ Ｐゴシック" charset="-128"/>
            </a:endParaRPr>
          </a:p>
          <a:p>
            <a:pPr algn="l" defTabSz="174625">
              <a:tabLst>
                <a:tab pos="95250" algn="l"/>
              </a:tabLst>
            </a:pPr>
            <a:r>
              <a:rPr lang="en-US" altLang="ja-JP" sz="600">
                <a:solidFill>
                  <a:srgbClr val="FF6600"/>
                </a:solidFill>
                <a:latin typeface="Helvetica" pitchFamily="34" charset="0"/>
                <a:ea typeface="ＭＳ Ｐゴシック" charset="-128"/>
              </a:rPr>
              <a:t>Approach:</a:t>
            </a:r>
            <a:r>
              <a:rPr lang="en-US" altLang="ja-JP" sz="600">
                <a:latin typeface="Helvetica" pitchFamily="34" charset="0"/>
                <a:ea typeface="ＭＳ Ｐゴシック" charset="-128"/>
              </a:rPr>
              <a:t> The creation of real and virtual ‘shared spaces’ (e.g. via Access Grid) and the use of an early prototype for engagement in areas of shared professional concern, to help this new hybrid community develop its own rules of engagement, and start making collective sense of local requirements in relation to common project goals. </a:t>
            </a:r>
            <a:endParaRPr lang="en-US" sz="600">
              <a:latin typeface="Helvetica" pitchFamily="34" charset="0"/>
            </a:endParaRPr>
          </a:p>
        </p:txBody>
      </p:sp>
      <p:sp>
        <p:nvSpPr>
          <p:cNvPr id="11274" name="Text Box 10"/>
          <p:cNvSpPr txBox="1">
            <a:spLocks noChangeArrowheads="1"/>
          </p:cNvSpPr>
          <p:nvPr/>
        </p:nvSpPr>
        <p:spPr bwMode="auto">
          <a:xfrm>
            <a:off x="4784725" y="2925763"/>
            <a:ext cx="1741488" cy="3981450"/>
          </a:xfrm>
          <a:prstGeom prst="rect">
            <a:avLst/>
          </a:prstGeom>
          <a:noFill/>
          <a:ln w="9525">
            <a:noFill/>
            <a:miter lim="800000"/>
            <a:headEnd/>
            <a:tailEnd/>
          </a:ln>
        </p:spPr>
        <p:txBody>
          <a:bodyPr lIns="17392" tIns="8696" rIns="17392" bIns="8696">
            <a:spAutoFit/>
          </a:bodyPr>
          <a:lstStyle/>
          <a:p>
            <a:pPr algn="l" defTabSz="174625">
              <a:spcBef>
                <a:spcPct val="10000"/>
              </a:spcBef>
            </a:pPr>
            <a:r>
              <a:rPr lang="en-GB" altLang="ja-JP" sz="900" b="1">
                <a:latin typeface="Helvetica" pitchFamily="34" charset="0"/>
                <a:ea typeface="ＭＳ Ｐゴシック" charset="-128"/>
              </a:rPr>
              <a:t>Semantic Issues                           </a:t>
            </a:r>
            <a:r>
              <a:rPr lang="en-GB" altLang="ja-JP" sz="800" b="1">
                <a:solidFill>
                  <a:srgbClr val="808080"/>
                </a:solidFill>
                <a:latin typeface="Helvetica" pitchFamily="34" charset="0"/>
                <a:ea typeface="ＭＳ Ｐゴシック" charset="-128"/>
              </a:rPr>
              <a:t>Il nome della rosa</a:t>
            </a:r>
            <a:endParaRPr lang="en-GB" altLang="ja-JP" sz="800">
              <a:solidFill>
                <a:srgbClr val="808080"/>
              </a:solidFill>
              <a:latin typeface="Helvetica" pitchFamily="34" charset="0"/>
              <a:ea typeface="ＭＳ Ｐゴシック" charset="-128"/>
            </a:endParaRPr>
          </a:p>
          <a:p>
            <a:pPr algn="l" defTabSz="174625">
              <a:spcBef>
                <a:spcPct val="10000"/>
              </a:spcBef>
            </a:pPr>
            <a:endParaRPr lang="en-GB" altLang="ja-JP" sz="800">
              <a:latin typeface="Helvetica" pitchFamily="34" charset="0"/>
              <a:ea typeface="ＭＳ Ｐゴシック" charset="-128"/>
            </a:endParaRPr>
          </a:p>
          <a:p>
            <a:pPr algn="l" defTabSz="174625">
              <a:spcBef>
                <a:spcPct val="10000"/>
              </a:spcBef>
            </a:pPr>
            <a:r>
              <a:rPr lang="en-GB" altLang="ja-JP" sz="600">
                <a:solidFill>
                  <a:srgbClr val="FF6600"/>
                </a:solidFill>
                <a:latin typeface="Helvetica" pitchFamily="34" charset="0"/>
                <a:ea typeface="ＭＳ Ｐゴシック" charset="-128"/>
              </a:rPr>
              <a:t>Challenge:</a:t>
            </a:r>
          </a:p>
          <a:p>
            <a:pPr algn="l" defTabSz="174625">
              <a:spcBef>
                <a:spcPct val="10000"/>
              </a:spcBef>
            </a:pPr>
            <a:r>
              <a:rPr lang="en-GB" altLang="ja-JP" sz="600">
                <a:latin typeface="Helvetica" pitchFamily="34" charset="0"/>
                <a:ea typeface="ＭＳ Ｐゴシック" charset="-128"/>
              </a:rPr>
              <a:t>Multi-site studies raise issues such as different naming conventions for files, different coding and classification systems, different protocols, and different conceptualisations of domains. </a:t>
            </a:r>
          </a:p>
          <a:p>
            <a:pPr algn="l" defTabSz="174625">
              <a:spcBef>
                <a:spcPct val="10000"/>
              </a:spcBef>
            </a:pPr>
            <a:endParaRPr lang="en-GB" altLang="ja-JP" sz="600">
              <a:latin typeface="Helvetica" pitchFamily="34" charset="0"/>
              <a:ea typeface="ＭＳ Ｐゴシック" charset="-128"/>
            </a:endParaRPr>
          </a:p>
          <a:p>
            <a:pPr algn="l" defTabSz="174625">
              <a:spcBef>
                <a:spcPct val="10000"/>
              </a:spcBef>
            </a:pPr>
            <a:r>
              <a:rPr lang="en-GB" altLang="ja-JP" sz="600">
                <a:solidFill>
                  <a:srgbClr val="FF6600"/>
                </a:solidFill>
                <a:latin typeface="Helvetica" pitchFamily="34" charset="0"/>
                <a:ea typeface="ＭＳ Ｐゴシック" charset="-128"/>
              </a:rPr>
              <a:t>Approach:</a:t>
            </a:r>
          </a:p>
          <a:p>
            <a:pPr algn="l" defTabSz="174625">
              <a:spcBef>
                <a:spcPct val="10000"/>
              </a:spcBef>
            </a:pPr>
            <a:r>
              <a:rPr lang="en-GB" altLang="ja-JP" sz="600">
                <a:latin typeface="Helvetica" pitchFamily="34" charset="0"/>
                <a:ea typeface="ＭＳ Ｐゴシック" charset="-128"/>
              </a:rPr>
              <a:t>The project agreed on core and node specific metadata and will use an OWL-based ontology (logic-based domain map) to allow human and machine-readable searching and basic reasoning across the datasets. In this there is a trade-off between the benefits of share-ability and automated reasoning, on the one hand, and the formalisation of concepts and relationships that are evolving.</a:t>
            </a:r>
          </a:p>
          <a:p>
            <a:pPr algn="l" defTabSz="174625">
              <a:spcBef>
                <a:spcPct val="10000"/>
              </a:spcBef>
            </a:pPr>
            <a:endParaRPr lang="en-GB" altLang="ja-JP" sz="600">
              <a:latin typeface="Helvetica" pitchFamily="34" charset="0"/>
              <a:ea typeface="ＭＳ Ｐゴシック" charset="-128"/>
            </a:endParaRPr>
          </a:p>
          <a:p>
            <a:pPr algn="l" defTabSz="174625">
              <a:spcBef>
                <a:spcPct val="10000"/>
              </a:spcBef>
            </a:pPr>
            <a:r>
              <a:rPr lang="en-GB" altLang="ja-JP" sz="600">
                <a:solidFill>
                  <a:srgbClr val="FF6600"/>
                </a:solidFill>
                <a:latin typeface="Helvetica" pitchFamily="34" charset="0"/>
                <a:ea typeface="ＭＳ Ｐゴシック" charset="-128"/>
              </a:rPr>
              <a:t>Challenge:</a:t>
            </a:r>
          </a:p>
          <a:p>
            <a:pPr algn="l" defTabSz="174625">
              <a:spcBef>
                <a:spcPct val="10000"/>
              </a:spcBef>
            </a:pPr>
            <a:r>
              <a:rPr lang="en-GB" altLang="ja-JP" sz="600">
                <a:latin typeface="Helvetica" pitchFamily="34" charset="0"/>
                <a:ea typeface="ＭＳ Ｐゴシック" charset="-128"/>
              </a:rPr>
              <a:t>Aligning and representing datasets at different levels of granularity. While NeuroGrid uses MR and CT scans, other relevant datasets such as diffusion tensor imaging, genetic, proteomic datasets also contribute to an understanding of neurological processes. </a:t>
            </a:r>
          </a:p>
          <a:p>
            <a:pPr algn="l" defTabSz="174625">
              <a:spcBef>
                <a:spcPct val="10000"/>
              </a:spcBef>
            </a:pPr>
            <a:endParaRPr lang="en-GB" altLang="ja-JP" sz="600">
              <a:latin typeface="Helvetica" pitchFamily="34" charset="0"/>
              <a:ea typeface="ＭＳ Ｐゴシック" charset="-128"/>
            </a:endParaRPr>
          </a:p>
          <a:p>
            <a:pPr algn="l" defTabSz="174625">
              <a:spcBef>
                <a:spcPct val="10000"/>
              </a:spcBef>
            </a:pPr>
            <a:r>
              <a:rPr lang="en-GB" altLang="ja-JP" sz="600">
                <a:solidFill>
                  <a:srgbClr val="FF6600"/>
                </a:solidFill>
                <a:latin typeface="Helvetica" pitchFamily="34" charset="0"/>
                <a:ea typeface="ＭＳ Ｐゴシック" charset="-128"/>
              </a:rPr>
              <a:t>Approach:</a:t>
            </a:r>
          </a:p>
          <a:p>
            <a:pPr algn="l" defTabSz="174625">
              <a:spcBef>
                <a:spcPct val="10000"/>
              </a:spcBef>
            </a:pPr>
            <a:r>
              <a:rPr lang="en-GB" altLang="ja-JP" sz="600">
                <a:latin typeface="Helvetica" pitchFamily="34" charset="0"/>
                <a:ea typeface="ＭＳ Ｐゴシック" charset="-128"/>
              </a:rPr>
              <a:t>The project is adopting a two –pronged approach</a:t>
            </a:r>
          </a:p>
          <a:p>
            <a:pPr algn="l" defTabSz="174625">
              <a:spcBef>
                <a:spcPct val="10000"/>
              </a:spcBef>
              <a:buFontTx/>
              <a:buChar char="•"/>
            </a:pPr>
            <a:r>
              <a:rPr lang="en-GB" altLang="ja-JP" sz="600">
                <a:latin typeface="Helvetica" pitchFamily="34" charset="0"/>
                <a:ea typeface="ＭＳ Ｐゴシック" charset="-128"/>
              </a:rPr>
              <a:t>developing task specific ontologies </a:t>
            </a:r>
          </a:p>
          <a:p>
            <a:pPr algn="l" defTabSz="174625">
              <a:spcBef>
                <a:spcPct val="10000"/>
              </a:spcBef>
              <a:buFontTx/>
              <a:buChar char="•"/>
            </a:pPr>
            <a:r>
              <a:rPr lang="en-GB" altLang="ja-JP" sz="600">
                <a:latin typeface="Helvetica" pitchFamily="34" charset="0"/>
                <a:ea typeface="ＭＳ Ｐゴシック" charset="-128"/>
              </a:rPr>
              <a:t>developing a reference ontology based on the Foundational Model of Anatomy adopted by the BIRN</a:t>
            </a:r>
          </a:p>
          <a:p>
            <a:pPr algn="l" defTabSz="174625">
              <a:spcBef>
                <a:spcPct val="10000"/>
              </a:spcBef>
            </a:pPr>
            <a:r>
              <a:rPr lang="en-GB" altLang="ja-JP" sz="600">
                <a:latin typeface="Helvetica" pitchFamily="34" charset="0"/>
                <a:ea typeface="ＭＳ Ｐゴシック" charset="-128"/>
              </a:rPr>
              <a:t>Human Brain Project.</a:t>
            </a:r>
          </a:p>
          <a:p>
            <a:pPr algn="l" defTabSz="174625">
              <a:spcBef>
                <a:spcPct val="10000"/>
              </a:spcBef>
            </a:pPr>
            <a:endParaRPr lang="en-GB" altLang="ja-JP" sz="600">
              <a:latin typeface="Helvetica" pitchFamily="34" charset="0"/>
              <a:ea typeface="ＭＳ Ｐゴシック" charset="-128"/>
            </a:endParaRPr>
          </a:p>
          <a:p>
            <a:pPr algn="l" defTabSz="174625">
              <a:spcBef>
                <a:spcPct val="10000"/>
              </a:spcBef>
            </a:pPr>
            <a:r>
              <a:rPr lang="en-GB" altLang="ja-JP" sz="600">
                <a:latin typeface="Helvetica" pitchFamily="34" charset="0"/>
                <a:ea typeface="ＭＳ Ｐゴシック" charset="-128"/>
              </a:rPr>
              <a:t>This allows a degree of alignment between datasets and ontologies in future collaborations</a:t>
            </a:r>
          </a:p>
          <a:p>
            <a:pPr algn="l" defTabSz="174625">
              <a:spcBef>
                <a:spcPct val="10000"/>
              </a:spcBef>
            </a:pPr>
            <a:endParaRPr lang="en-GB" altLang="ja-JP" sz="600">
              <a:latin typeface="Helvetica" pitchFamily="34" charset="0"/>
              <a:ea typeface="ＭＳ Ｐゴシック" charset="-128"/>
            </a:endParaRPr>
          </a:p>
          <a:p>
            <a:pPr algn="l" defTabSz="174625">
              <a:spcBef>
                <a:spcPct val="10000"/>
              </a:spcBef>
            </a:pPr>
            <a:endParaRPr lang="en-GB" altLang="ja-JP" sz="600">
              <a:latin typeface="Helvetica" pitchFamily="34" charset="0"/>
              <a:ea typeface="ＭＳ Ｐゴシック" charset="-128"/>
            </a:endParaRPr>
          </a:p>
          <a:p>
            <a:pPr algn="l" defTabSz="174625">
              <a:spcBef>
                <a:spcPct val="10000"/>
              </a:spcBef>
            </a:pPr>
            <a:endParaRPr lang="en-GB" altLang="ja-JP" sz="600">
              <a:latin typeface="Helvetica" pitchFamily="34" charset="0"/>
              <a:ea typeface="ＭＳ Ｐゴシック" charset="-128"/>
            </a:endParaRPr>
          </a:p>
        </p:txBody>
      </p:sp>
      <p:pic>
        <p:nvPicPr>
          <p:cNvPr id="11275" name="Picture 11" descr="neurogrid"/>
          <p:cNvPicPr>
            <a:picLocks noChangeAspect="1" noChangeArrowheads="1"/>
          </p:cNvPicPr>
          <p:nvPr/>
        </p:nvPicPr>
        <p:blipFill>
          <a:blip r:embed="rId5" cstate="print"/>
          <a:srcRect/>
          <a:stretch>
            <a:fillRect/>
          </a:stretch>
        </p:blipFill>
        <p:spPr bwMode="auto">
          <a:xfrm>
            <a:off x="153988" y="279400"/>
            <a:ext cx="2633662" cy="719138"/>
          </a:xfrm>
          <a:prstGeom prst="rect">
            <a:avLst/>
          </a:prstGeom>
          <a:noFill/>
          <a:ln w="9525">
            <a:noFill/>
            <a:miter lim="800000"/>
            <a:headEnd/>
            <a:tailEnd/>
          </a:ln>
        </p:spPr>
      </p:pic>
      <p:sp>
        <p:nvSpPr>
          <p:cNvPr id="11276" name="Text Box 12"/>
          <p:cNvSpPr txBox="1">
            <a:spLocks noChangeArrowheads="1"/>
          </p:cNvSpPr>
          <p:nvPr/>
        </p:nvSpPr>
        <p:spPr bwMode="auto">
          <a:xfrm>
            <a:off x="2921000" y="222250"/>
            <a:ext cx="6078538" cy="120650"/>
          </a:xfrm>
          <a:prstGeom prst="rect">
            <a:avLst/>
          </a:prstGeom>
          <a:noFill/>
          <a:ln w="9525">
            <a:noFill/>
            <a:miter lim="800000"/>
            <a:headEnd/>
            <a:tailEnd/>
          </a:ln>
        </p:spPr>
        <p:txBody>
          <a:bodyPr lIns="17392" tIns="8696" rIns="17392" bIns="8696">
            <a:spAutoFit/>
          </a:bodyPr>
          <a:lstStyle/>
          <a:p>
            <a:pPr algn="l" defTabSz="174625">
              <a:spcBef>
                <a:spcPct val="50000"/>
              </a:spcBef>
            </a:pPr>
            <a:endParaRPr lang="en-US" sz="600">
              <a:latin typeface="Helvetica" pitchFamily="34" charset="0"/>
            </a:endParaRPr>
          </a:p>
        </p:txBody>
      </p:sp>
      <p:sp>
        <p:nvSpPr>
          <p:cNvPr id="11277" name="Text Box 13"/>
          <p:cNvSpPr txBox="1">
            <a:spLocks noChangeArrowheads="1"/>
          </p:cNvSpPr>
          <p:nvPr/>
        </p:nvSpPr>
        <p:spPr bwMode="auto">
          <a:xfrm>
            <a:off x="2865438" y="342900"/>
            <a:ext cx="6132512" cy="717550"/>
          </a:xfrm>
          <a:prstGeom prst="rect">
            <a:avLst/>
          </a:prstGeom>
          <a:noFill/>
          <a:ln w="9525">
            <a:noFill/>
            <a:miter lim="800000"/>
            <a:headEnd/>
            <a:tailEnd/>
          </a:ln>
        </p:spPr>
        <p:txBody>
          <a:bodyPr lIns="17392" tIns="8696" rIns="17392" bIns="8696">
            <a:spAutoFit/>
          </a:bodyPr>
          <a:lstStyle/>
          <a:p>
            <a:pPr algn="l" defTabSz="174625">
              <a:spcBef>
                <a:spcPct val="50000"/>
              </a:spcBef>
            </a:pPr>
            <a:r>
              <a:rPr lang="en-GB" altLang="ja-JP" sz="2100">
                <a:solidFill>
                  <a:srgbClr val="FF6600"/>
                </a:solidFill>
                <a:latin typeface="Helvetica" pitchFamily="34" charset="0"/>
                <a:ea typeface="ＭＳ Ｐゴシック" charset="-128"/>
              </a:rPr>
              <a:t>Designing for e-Health: Recurring Scenarios in Developing Grid-based Medical Imaging Systems</a:t>
            </a:r>
            <a:endParaRPr lang="en-US" sz="2100">
              <a:solidFill>
                <a:srgbClr val="FF6600"/>
              </a:solidFill>
              <a:latin typeface="Helvetica" pitchFamily="34" charset="0"/>
            </a:endParaRPr>
          </a:p>
        </p:txBody>
      </p:sp>
      <p:pic>
        <p:nvPicPr>
          <p:cNvPr id="11278" name="Picture 14" descr="DJobSupplementary"/>
          <p:cNvPicPr>
            <a:picLocks noChangeAspect="1" noChangeArrowheads="1"/>
          </p:cNvPicPr>
          <p:nvPr/>
        </p:nvPicPr>
        <p:blipFill>
          <a:blip r:embed="rId6" cstate="print"/>
          <a:srcRect/>
          <a:stretch>
            <a:fillRect/>
          </a:stretch>
        </p:blipFill>
        <p:spPr bwMode="auto">
          <a:xfrm>
            <a:off x="544513" y="5268913"/>
            <a:ext cx="698500" cy="957262"/>
          </a:xfrm>
          <a:prstGeom prst="rect">
            <a:avLst/>
          </a:prstGeom>
          <a:noFill/>
          <a:ln w="9525">
            <a:noFill/>
            <a:miter lim="800000"/>
            <a:headEnd/>
            <a:tailEnd/>
          </a:ln>
        </p:spPr>
      </p:pic>
      <p:sp>
        <p:nvSpPr>
          <p:cNvPr id="11279" name="Text Box 15"/>
          <p:cNvSpPr txBox="1">
            <a:spLocks noChangeArrowheads="1"/>
          </p:cNvSpPr>
          <p:nvPr/>
        </p:nvSpPr>
        <p:spPr bwMode="auto">
          <a:xfrm>
            <a:off x="1289050" y="5375275"/>
            <a:ext cx="890588" cy="876300"/>
          </a:xfrm>
          <a:prstGeom prst="rect">
            <a:avLst/>
          </a:prstGeom>
          <a:noFill/>
          <a:ln w="9525">
            <a:noFill/>
            <a:miter lim="800000"/>
            <a:headEnd/>
            <a:tailEnd/>
          </a:ln>
        </p:spPr>
        <p:txBody>
          <a:bodyPr lIns="17392" tIns="8696" rIns="17392" bIns="8696">
            <a:spAutoFit/>
          </a:bodyPr>
          <a:lstStyle/>
          <a:p>
            <a:pPr algn="l" defTabSz="174625">
              <a:spcBef>
                <a:spcPct val="40000"/>
              </a:spcBef>
            </a:pPr>
            <a:r>
              <a:rPr lang="en-GB" sz="600" b="1">
                <a:latin typeface="Helvetica" pitchFamily="34" charset="0"/>
              </a:rPr>
              <a:t>Real or artefactual differences?</a:t>
            </a:r>
          </a:p>
          <a:p>
            <a:pPr algn="l" defTabSz="174625">
              <a:spcBef>
                <a:spcPct val="40000"/>
              </a:spcBef>
              <a:buFontTx/>
              <a:buChar char="•"/>
            </a:pPr>
            <a:r>
              <a:rPr lang="en-GB" sz="600">
                <a:latin typeface="Helvetica" pitchFamily="34" charset="0"/>
              </a:rPr>
              <a:t>Different scanners</a:t>
            </a:r>
          </a:p>
          <a:p>
            <a:pPr algn="l" defTabSz="174625">
              <a:spcBef>
                <a:spcPct val="40000"/>
              </a:spcBef>
              <a:buFontTx/>
              <a:buChar char="•"/>
            </a:pPr>
            <a:r>
              <a:rPr lang="en-GB" sz="600">
                <a:latin typeface="Helvetica" pitchFamily="34" charset="0"/>
              </a:rPr>
              <a:t>Different populations</a:t>
            </a:r>
          </a:p>
          <a:p>
            <a:pPr algn="l" defTabSz="174625">
              <a:spcBef>
                <a:spcPct val="40000"/>
              </a:spcBef>
              <a:buFontTx/>
              <a:buChar char="•"/>
            </a:pPr>
            <a:r>
              <a:rPr lang="en-GB" sz="600">
                <a:latin typeface="Helvetica" pitchFamily="34" charset="0"/>
              </a:rPr>
              <a:t>Different raters</a:t>
            </a:r>
          </a:p>
          <a:p>
            <a:pPr algn="l" defTabSz="174625">
              <a:spcBef>
                <a:spcPct val="40000"/>
              </a:spcBef>
              <a:buFontTx/>
              <a:buChar char="•"/>
            </a:pPr>
            <a:r>
              <a:rPr lang="en-GB" sz="600">
                <a:latin typeface="Helvetica" pitchFamily="34" charset="0"/>
              </a:rPr>
              <a:t>Different centres</a:t>
            </a:r>
          </a:p>
          <a:p>
            <a:pPr algn="l" defTabSz="174625">
              <a:spcBef>
                <a:spcPct val="40000"/>
              </a:spcBef>
              <a:buFontTx/>
              <a:buChar char="•"/>
            </a:pPr>
            <a:r>
              <a:rPr lang="en-GB" sz="600">
                <a:latin typeface="Helvetica" pitchFamily="34" charset="0"/>
              </a:rPr>
              <a:t>Different protocols</a:t>
            </a:r>
            <a:endParaRPr lang="en-US" sz="600">
              <a:latin typeface="Helvetica" pitchFamily="34" charset="0"/>
            </a:endParaRPr>
          </a:p>
        </p:txBody>
      </p:sp>
      <p:sp>
        <p:nvSpPr>
          <p:cNvPr id="11280" name="Text Box 16"/>
          <p:cNvSpPr txBox="1">
            <a:spLocks noChangeArrowheads="1"/>
          </p:cNvSpPr>
          <p:nvPr/>
        </p:nvSpPr>
        <p:spPr bwMode="auto">
          <a:xfrm>
            <a:off x="2673350" y="4943475"/>
            <a:ext cx="1555750" cy="495300"/>
          </a:xfrm>
          <a:prstGeom prst="rect">
            <a:avLst/>
          </a:prstGeom>
          <a:noFill/>
          <a:ln w="9525">
            <a:noFill/>
            <a:miter lim="800000"/>
            <a:headEnd/>
            <a:tailEnd/>
          </a:ln>
        </p:spPr>
        <p:txBody>
          <a:bodyPr lIns="17392" tIns="8696" rIns="17392" bIns="8696">
            <a:spAutoFit/>
          </a:bodyPr>
          <a:lstStyle/>
          <a:p>
            <a:pPr algn="l" defTabSz="174625">
              <a:spcBef>
                <a:spcPct val="50000"/>
              </a:spcBef>
            </a:pPr>
            <a:r>
              <a:rPr lang="en-US" altLang="ja-JP" sz="600">
                <a:latin typeface="Helvetica" pitchFamily="34" charset="0"/>
                <a:ea typeface="ＭＳ Ｐゴシック" charset="-128"/>
              </a:rPr>
              <a:t>The concept of the collaboratory is central to the e-Science vision, yet there has been limited concern with the generation of the community and coordination infrastructures which will coordinate and sustain it.</a:t>
            </a:r>
            <a:endParaRPr lang="en-US" sz="600">
              <a:latin typeface="Helvetica" pitchFamily="34" charset="0"/>
            </a:endParaRPr>
          </a:p>
        </p:txBody>
      </p:sp>
      <p:sp>
        <p:nvSpPr>
          <p:cNvPr id="11281" name="Text Box 17"/>
          <p:cNvSpPr txBox="1">
            <a:spLocks noChangeArrowheads="1"/>
          </p:cNvSpPr>
          <p:nvPr/>
        </p:nvSpPr>
        <p:spPr bwMode="auto">
          <a:xfrm>
            <a:off x="6783388" y="4895850"/>
            <a:ext cx="1958975" cy="1741488"/>
          </a:xfrm>
          <a:prstGeom prst="rect">
            <a:avLst/>
          </a:prstGeom>
          <a:solidFill>
            <a:srgbClr val="CCCCFF"/>
          </a:solidFill>
          <a:ln w="38100">
            <a:solidFill>
              <a:schemeClr val="hlink"/>
            </a:solidFill>
            <a:miter lim="800000"/>
            <a:headEnd/>
            <a:tailEnd/>
          </a:ln>
        </p:spPr>
        <p:txBody>
          <a:bodyPr lIns="173919" tIns="86959" rIns="173919" bIns="173919"/>
          <a:lstStyle/>
          <a:p>
            <a:pPr algn="l" defTabSz="174625"/>
            <a:r>
              <a:rPr lang="en-GB" altLang="ja-JP" sz="600" b="1">
                <a:latin typeface="Helvetica" pitchFamily="34" charset="0"/>
                <a:ea typeface="ＭＳ Ｐゴシック" charset="-128"/>
              </a:rPr>
              <a:t>Designing for e-Health: Recurring Scenarios in Developing Grid-based Medical Imaging Systems</a:t>
            </a:r>
          </a:p>
          <a:p>
            <a:pPr algn="l" defTabSz="174625"/>
            <a:endParaRPr lang="en-GB" altLang="ja-JP" sz="600" b="1">
              <a:latin typeface="Helvetica" pitchFamily="34" charset="0"/>
              <a:ea typeface="ＭＳ Ｐゴシック" charset="-128"/>
            </a:endParaRPr>
          </a:p>
          <a:p>
            <a:pPr algn="l" defTabSz="174625"/>
            <a:r>
              <a:rPr lang="en-US" altLang="ja-JP" sz="400">
                <a:latin typeface="Helvetica" pitchFamily="34" charset="0"/>
                <a:ea typeface="ＭＳ Ｐゴシック" charset="-128"/>
              </a:rPr>
              <a:t>John Geddes</a:t>
            </a:r>
            <a:r>
              <a:rPr lang="en-US" altLang="ja-JP" sz="400" baseline="30000">
                <a:latin typeface="Helvetica" pitchFamily="34" charset="0"/>
                <a:ea typeface="ＭＳ Ｐゴシック" charset="-128"/>
              </a:rPr>
              <a:t>a</a:t>
            </a:r>
            <a:r>
              <a:rPr lang="en-US" altLang="ja-JP" sz="400">
                <a:latin typeface="Helvetica" pitchFamily="34" charset="0"/>
                <a:ea typeface="ＭＳ Ｐゴシック" charset="-128"/>
              </a:rPr>
              <a:t>, Clare Mackay</a:t>
            </a:r>
            <a:r>
              <a:rPr lang="en-US" altLang="ja-JP" sz="400" baseline="30000">
                <a:latin typeface="Helvetica" pitchFamily="34" charset="0"/>
                <a:ea typeface="ＭＳ Ｐゴシック" charset="-128"/>
              </a:rPr>
              <a:t>a</a:t>
            </a:r>
            <a:r>
              <a:rPr lang="en-US" altLang="ja-JP" sz="400">
                <a:latin typeface="Helvetica" pitchFamily="34" charset="0"/>
                <a:ea typeface="ＭＳ Ｐゴシック" charset="-128"/>
              </a:rPr>
              <a:t>, Sharon Lloyd</a:t>
            </a:r>
            <a:r>
              <a:rPr lang="en-US" altLang="ja-JP" sz="400" baseline="30000">
                <a:latin typeface="Helvetica" pitchFamily="34" charset="0"/>
                <a:ea typeface="ＭＳ Ｐゴシック" charset="-128"/>
              </a:rPr>
              <a:t>b</a:t>
            </a:r>
            <a:r>
              <a:rPr lang="en-US" altLang="ja-JP" sz="400">
                <a:latin typeface="Helvetica" pitchFamily="34" charset="0"/>
                <a:ea typeface="ＭＳ Ｐゴシック" charset="-128"/>
              </a:rPr>
              <a:t>, Andrew Simpson</a:t>
            </a:r>
            <a:r>
              <a:rPr lang="en-US" altLang="ja-JP" sz="400" baseline="30000">
                <a:latin typeface="Helvetica" pitchFamily="34" charset="0"/>
                <a:ea typeface="ＭＳ Ｐゴシック" charset="-128"/>
              </a:rPr>
              <a:t>b </a:t>
            </a:r>
            <a:r>
              <a:rPr lang="en-US" altLang="ja-JP" sz="400">
                <a:latin typeface="Helvetica" pitchFamily="34" charset="0"/>
                <a:ea typeface="ＭＳ Ｐゴシック" charset="-128"/>
              </a:rPr>
              <a:t>, David Powerb, Douglas Russell</a:t>
            </a:r>
            <a:r>
              <a:rPr lang="en-US" altLang="ja-JP" sz="400" baseline="30000">
                <a:latin typeface="Helvetica" pitchFamily="34" charset="0"/>
                <a:ea typeface="ＭＳ Ｐゴシック" charset="-128"/>
              </a:rPr>
              <a:t>b</a:t>
            </a:r>
            <a:r>
              <a:rPr lang="en-US" altLang="ja-JP" sz="400">
                <a:latin typeface="Helvetica" pitchFamily="34" charset="0"/>
                <a:ea typeface="ＭＳ Ｐゴシック" charset="-128"/>
              </a:rPr>
              <a:t>, Marina Jirotka</a:t>
            </a:r>
            <a:r>
              <a:rPr lang="en-US" altLang="ja-JP" sz="400" baseline="30000">
                <a:latin typeface="Helvetica" pitchFamily="34" charset="0"/>
                <a:ea typeface="ＭＳ Ｐゴシック" charset="-128"/>
              </a:rPr>
              <a:t>b</a:t>
            </a:r>
            <a:r>
              <a:rPr lang="en-US" altLang="ja-JP" sz="400">
                <a:latin typeface="Helvetica" pitchFamily="34" charset="0"/>
                <a:ea typeface="ＭＳ Ｐゴシック" charset="-128"/>
              </a:rPr>
              <a:t>, Mila Katzarova</a:t>
            </a:r>
            <a:r>
              <a:rPr lang="en-US" altLang="ja-JP" sz="400" baseline="30000">
                <a:latin typeface="Helvetica" pitchFamily="34" charset="0"/>
                <a:ea typeface="ＭＳ Ｐゴシック" charset="-128"/>
              </a:rPr>
              <a:t>b</a:t>
            </a:r>
            <a:r>
              <a:rPr lang="en-US" altLang="ja-JP" sz="400">
                <a:latin typeface="Helvetica" pitchFamily="34" charset="0"/>
                <a:ea typeface="ＭＳ Ｐゴシック" charset="-128"/>
              </a:rPr>
              <a:t>, Martin Rossor</a:t>
            </a:r>
            <a:r>
              <a:rPr lang="en-US" altLang="ja-JP" sz="400" baseline="30000">
                <a:latin typeface="Helvetica" pitchFamily="34" charset="0"/>
                <a:ea typeface="ＭＳ Ｐゴシック" charset="-128"/>
              </a:rPr>
              <a:t>c</a:t>
            </a:r>
            <a:r>
              <a:rPr lang="en-US" altLang="ja-JP" sz="400">
                <a:latin typeface="Helvetica" pitchFamily="34" charset="0"/>
                <a:ea typeface="ＭＳ Ｐゴシック" charset="-128"/>
              </a:rPr>
              <a:t>, Nick Fox</a:t>
            </a:r>
            <a:r>
              <a:rPr lang="en-US" altLang="ja-JP" sz="400" baseline="30000">
                <a:latin typeface="Helvetica" pitchFamily="34" charset="0"/>
                <a:ea typeface="ＭＳ Ｐゴシック" charset="-128"/>
              </a:rPr>
              <a:t>c</a:t>
            </a:r>
            <a:r>
              <a:rPr lang="en-US" altLang="ja-JP" sz="400">
                <a:latin typeface="Helvetica" pitchFamily="34" charset="0"/>
                <a:ea typeface="ＭＳ Ｐゴシック" charset="-128"/>
              </a:rPr>
              <a:t>, Jonathon Fletcher</a:t>
            </a:r>
            <a:r>
              <a:rPr lang="en-US" altLang="ja-JP" sz="400" baseline="30000">
                <a:latin typeface="Helvetica" pitchFamily="34" charset="0"/>
                <a:ea typeface="ＭＳ Ｐゴシック" charset="-128"/>
              </a:rPr>
              <a:t>c</a:t>
            </a:r>
            <a:r>
              <a:rPr lang="en-US" altLang="ja-JP" sz="400">
                <a:latin typeface="Helvetica" pitchFamily="34" charset="0"/>
                <a:ea typeface="ＭＳ Ｐゴシック" charset="-128"/>
              </a:rPr>
              <a:t>, Derek Hilld, Kate McLeish</a:t>
            </a:r>
            <a:r>
              <a:rPr lang="en-US" altLang="ja-JP" sz="400" baseline="30000">
                <a:latin typeface="Helvetica" pitchFamily="34" charset="0"/>
                <a:ea typeface="ＭＳ Ｐゴシック" charset="-128"/>
              </a:rPr>
              <a:t>d</a:t>
            </a:r>
            <a:r>
              <a:rPr lang="en-US" altLang="ja-JP" sz="400">
                <a:latin typeface="Helvetica" pitchFamily="34" charset="0"/>
                <a:ea typeface="ＭＳ Ｐゴシック" charset="-128"/>
              </a:rPr>
              <a:t>, Yu Chen</a:t>
            </a:r>
            <a:r>
              <a:rPr lang="en-US" altLang="ja-JP" sz="400" baseline="30000">
                <a:latin typeface="Helvetica" pitchFamily="34" charset="0"/>
                <a:ea typeface="ＭＳ Ｐゴシック" charset="-128"/>
              </a:rPr>
              <a:t>d</a:t>
            </a:r>
            <a:r>
              <a:rPr lang="en-US" altLang="ja-JP" sz="400">
                <a:latin typeface="Helvetica" pitchFamily="34" charset="0"/>
                <a:ea typeface="ＭＳ Ｐゴシック" charset="-128"/>
              </a:rPr>
              <a:t> , Joseph V Hajnal</a:t>
            </a:r>
            <a:r>
              <a:rPr lang="en-US" altLang="ja-JP" sz="400" baseline="30000">
                <a:latin typeface="Helvetica" pitchFamily="34" charset="0"/>
                <a:ea typeface="ＭＳ Ｐゴシック" charset="-128"/>
              </a:rPr>
              <a:t>e</a:t>
            </a:r>
            <a:r>
              <a:rPr lang="en-US" altLang="ja-JP" sz="400">
                <a:latin typeface="Helvetica" pitchFamily="34" charset="0"/>
                <a:ea typeface="ＭＳ Ｐゴシック" charset="-128"/>
              </a:rPr>
              <a:t>, Stephen Lawrie</a:t>
            </a:r>
            <a:r>
              <a:rPr lang="en-US" altLang="ja-JP" sz="400" baseline="30000">
                <a:latin typeface="Helvetica" pitchFamily="34" charset="0"/>
                <a:ea typeface="ＭＳ Ｐゴシック" charset="-128"/>
              </a:rPr>
              <a:t>f</a:t>
            </a:r>
            <a:r>
              <a:rPr lang="en-US" altLang="ja-JP" sz="400">
                <a:latin typeface="Helvetica" pitchFamily="34" charset="0"/>
                <a:ea typeface="ＭＳ Ｐゴシック" charset="-128"/>
              </a:rPr>
              <a:t>, Dominic Job</a:t>
            </a:r>
            <a:r>
              <a:rPr lang="en-US" altLang="ja-JP" sz="400" baseline="30000">
                <a:latin typeface="Helvetica" pitchFamily="34" charset="0"/>
                <a:ea typeface="ＭＳ Ｐゴシック" charset="-128"/>
              </a:rPr>
              <a:t>f</a:t>
            </a:r>
            <a:r>
              <a:rPr lang="en-US" altLang="ja-JP" sz="400">
                <a:latin typeface="Helvetica" pitchFamily="34" charset="0"/>
                <a:ea typeface="ＭＳ Ｐゴシック" charset="-128"/>
              </a:rPr>
              <a:t>, Andrew McIntosh</a:t>
            </a:r>
            <a:r>
              <a:rPr lang="en-US" altLang="ja-JP" sz="400" baseline="30000">
                <a:latin typeface="Helvetica" pitchFamily="34" charset="0"/>
                <a:ea typeface="ＭＳ Ｐゴシック" charset="-128"/>
              </a:rPr>
              <a:t>f</a:t>
            </a:r>
            <a:r>
              <a:rPr lang="en-US" altLang="ja-JP" sz="400">
                <a:latin typeface="Helvetica" pitchFamily="34" charset="0"/>
                <a:ea typeface="ＭＳ Ｐゴシック" charset="-128"/>
              </a:rPr>
              <a:t>, Joanna Wardlaw</a:t>
            </a:r>
            <a:r>
              <a:rPr lang="en-US" altLang="ja-JP" sz="400" baseline="30000">
                <a:latin typeface="Helvetica" pitchFamily="34" charset="0"/>
                <a:ea typeface="ＭＳ Ｐゴシック" charset="-128"/>
              </a:rPr>
              <a:t>g</a:t>
            </a:r>
            <a:r>
              <a:rPr lang="en-US" altLang="ja-JP" sz="400">
                <a:latin typeface="Helvetica" pitchFamily="34" charset="0"/>
                <a:ea typeface="ＭＳ Ｐゴシック" charset="-128"/>
              </a:rPr>
              <a:t>, Peter Sandercock</a:t>
            </a:r>
            <a:r>
              <a:rPr lang="en-US" altLang="ja-JP" sz="400" baseline="30000">
                <a:latin typeface="Helvetica" pitchFamily="34" charset="0"/>
                <a:ea typeface="ＭＳ Ｐゴシック" charset="-128"/>
              </a:rPr>
              <a:t>g</a:t>
            </a:r>
            <a:r>
              <a:rPr lang="en-US" altLang="ja-JP" sz="400">
                <a:latin typeface="Helvetica" pitchFamily="34" charset="0"/>
                <a:ea typeface="ＭＳ Ｐゴシック" charset="-128"/>
              </a:rPr>
              <a:t>, Jeb Palmer</a:t>
            </a:r>
            <a:r>
              <a:rPr lang="en-US" altLang="ja-JP" sz="400" baseline="30000">
                <a:latin typeface="Helvetica" pitchFamily="34" charset="0"/>
                <a:ea typeface="ＭＳ Ｐゴシック" charset="-128"/>
              </a:rPr>
              <a:t>g</a:t>
            </a:r>
            <a:r>
              <a:rPr lang="en-US" altLang="ja-JP" sz="400">
                <a:latin typeface="Helvetica" pitchFamily="34" charset="0"/>
                <a:ea typeface="ＭＳ Ｐゴシック" charset="-128"/>
              </a:rPr>
              <a:t>, Dave Perry</a:t>
            </a:r>
            <a:r>
              <a:rPr lang="en-US" altLang="ja-JP" sz="400" baseline="30000">
                <a:latin typeface="Helvetica" pitchFamily="34" charset="0"/>
                <a:ea typeface="ＭＳ Ｐゴシック" charset="-128"/>
              </a:rPr>
              <a:t>g</a:t>
            </a:r>
            <a:r>
              <a:rPr lang="en-US" altLang="ja-JP" sz="400">
                <a:latin typeface="Helvetica" pitchFamily="34" charset="0"/>
                <a:ea typeface="ＭＳ Ｐゴシック" charset="-128"/>
              </a:rPr>
              <a:t>, Rob Procter</a:t>
            </a:r>
            <a:r>
              <a:rPr lang="en-US" altLang="ja-JP" sz="400" baseline="30000">
                <a:latin typeface="Helvetica" pitchFamily="34" charset="0"/>
                <a:ea typeface="ＭＳ Ｐゴシック" charset="-128"/>
              </a:rPr>
              <a:t>h</a:t>
            </a:r>
            <a:r>
              <a:rPr lang="en-US" altLang="ja-JP" sz="400">
                <a:latin typeface="Helvetica" pitchFamily="34" charset="0"/>
                <a:ea typeface="ＭＳ Ｐゴシック" charset="-128"/>
              </a:rPr>
              <a:t>, Jenny Ure</a:t>
            </a:r>
            <a:r>
              <a:rPr lang="en-US" altLang="ja-JP" sz="400" baseline="30000">
                <a:latin typeface="Helvetica" pitchFamily="34" charset="0"/>
                <a:ea typeface="ＭＳ Ｐゴシック" charset="-128"/>
              </a:rPr>
              <a:t>h</a:t>
            </a:r>
            <a:r>
              <a:rPr lang="en-US" altLang="ja-JP" sz="400">
                <a:latin typeface="Helvetica" pitchFamily="34" charset="0"/>
                <a:ea typeface="ＭＳ Ｐゴシック" charset="-128"/>
              </a:rPr>
              <a:t>,</a:t>
            </a:r>
            <a:r>
              <a:rPr lang="en-US" altLang="ja-JP" sz="400">
                <a:latin typeface="Helvetica" pitchFamily="34" charset="0"/>
                <a:ea typeface="ＭＳ Ｐゴシック" charset="-128"/>
                <a:hlinkClick r:id="" action="ppaction://noaction"/>
              </a:rPr>
              <a:t>[1]</a:t>
            </a:r>
            <a:r>
              <a:rPr lang="en-US" altLang="ja-JP" sz="400">
                <a:latin typeface="Helvetica" pitchFamily="34" charset="0"/>
                <a:ea typeface="ＭＳ Ｐゴシック" charset="-128"/>
              </a:rPr>
              <a:t>, Mark Hartswood</a:t>
            </a:r>
            <a:r>
              <a:rPr lang="en-US" altLang="ja-JP" sz="400" baseline="30000">
                <a:latin typeface="Helvetica" pitchFamily="34" charset="0"/>
                <a:ea typeface="ＭＳ Ｐゴシック" charset="-128"/>
              </a:rPr>
              <a:t>h</a:t>
            </a:r>
            <a:r>
              <a:rPr lang="en-US" altLang="ja-JP" sz="400">
                <a:latin typeface="Helvetica" pitchFamily="34" charset="0"/>
                <a:ea typeface="ＭＳ Ｐゴシック" charset="-128"/>
              </a:rPr>
              <a:t>, Roger Slack</a:t>
            </a:r>
            <a:r>
              <a:rPr lang="en-US" altLang="ja-JP" sz="400" baseline="30000">
                <a:latin typeface="Helvetica" pitchFamily="34" charset="0"/>
                <a:ea typeface="ＭＳ Ｐゴシック" charset="-128"/>
              </a:rPr>
              <a:t>h</a:t>
            </a:r>
            <a:r>
              <a:rPr lang="en-US" altLang="ja-JP" sz="400">
                <a:latin typeface="Helvetica" pitchFamily="34" charset="0"/>
                <a:ea typeface="ＭＳ Ｐゴシック" charset="-128"/>
              </a:rPr>
              <a:t>, Alex Voss</a:t>
            </a:r>
            <a:r>
              <a:rPr lang="en-US" altLang="ja-JP" sz="400" baseline="30000">
                <a:latin typeface="Helvetica" pitchFamily="34" charset="0"/>
                <a:ea typeface="ＭＳ Ｐゴシック" charset="-128"/>
              </a:rPr>
              <a:t>h</a:t>
            </a:r>
            <a:r>
              <a:rPr lang="en-US" altLang="ja-JP" sz="400">
                <a:latin typeface="Helvetica" pitchFamily="34" charset="0"/>
                <a:ea typeface="ＭＳ Ｐゴシック" charset="-128"/>
              </a:rPr>
              <a:t>, Kate Ho</a:t>
            </a:r>
            <a:r>
              <a:rPr lang="en-US" altLang="ja-JP" sz="400" baseline="30000">
                <a:latin typeface="Helvetica" pitchFamily="34" charset="0"/>
                <a:ea typeface="ＭＳ Ｐゴシック" charset="-128"/>
              </a:rPr>
              <a:t>h</a:t>
            </a:r>
            <a:r>
              <a:rPr lang="en-US" altLang="ja-JP" sz="400">
                <a:latin typeface="Helvetica" pitchFamily="34" charset="0"/>
                <a:ea typeface="ＭＳ Ｐゴシック" charset="-128"/>
              </a:rPr>
              <a:t>, Philip Bath</a:t>
            </a:r>
            <a:r>
              <a:rPr lang="en-US" altLang="ja-JP" sz="400" baseline="30000">
                <a:latin typeface="Helvetica" pitchFamily="34" charset="0"/>
                <a:ea typeface="ＭＳ Ｐゴシック" charset="-128"/>
              </a:rPr>
              <a:t>i</a:t>
            </a:r>
            <a:r>
              <a:rPr lang="en-US" altLang="ja-JP" sz="400">
                <a:latin typeface="Helvetica" pitchFamily="34" charset="0"/>
                <a:ea typeface="ＭＳ Ｐゴシック" charset="-128"/>
              </a:rPr>
              <a:t>, Wim Clarke</a:t>
            </a:r>
            <a:r>
              <a:rPr lang="en-US" altLang="ja-JP" sz="400" baseline="30000">
                <a:latin typeface="Helvetica" pitchFamily="34" charset="0"/>
                <a:ea typeface="ＭＳ Ｐゴシック" charset="-128"/>
              </a:rPr>
              <a:t>i</a:t>
            </a:r>
            <a:r>
              <a:rPr lang="en-US" altLang="ja-JP" sz="400">
                <a:latin typeface="Helvetica" pitchFamily="34" charset="0"/>
                <a:ea typeface="ＭＳ Ｐゴシック" charset="-128"/>
              </a:rPr>
              <a:t>, Graham Watson</a:t>
            </a:r>
            <a:r>
              <a:rPr lang="en-US" altLang="ja-JP" sz="400" baseline="30000">
                <a:latin typeface="Helvetica" pitchFamily="34" charset="0"/>
                <a:ea typeface="ＭＳ Ｐゴシック" charset="-128"/>
              </a:rPr>
              <a:t>i</a:t>
            </a:r>
          </a:p>
          <a:p>
            <a:pPr algn="l" defTabSz="174625"/>
            <a:endParaRPr lang="en-US" altLang="ja-JP" sz="400" baseline="30000">
              <a:latin typeface="Helvetica" pitchFamily="34" charset="0"/>
              <a:ea typeface="ＭＳ Ｐゴシック" charset="-128"/>
            </a:endParaRPr>
          </a:p>
          <a:p>
            <a:pPr algn="l" defTabSz="174625"/>
            <a:r>
              <a:rPr lang="en-US" altLang="ja-JP" sz="400" i="1" baseline="30000">
                <a:latin typeface="Helvetica" pitchFamily="34" charset="0"/>
                <a:ea typeface="ＭＳ Ｐゴシック" charset="-128"/>
              </a:rPr>
              <a:t>a</a:t>
            </a:r>
            <a:r>
              <a:rPr lang="en-US" altLang="ja-JP" sz="400" i="1">
                <a:latin typeface="Helvetica" pitchFamily="34" charset="0"/>
                <a:ea typeface="ＭＳ Ｐゴシック" charset="-128"/>
              </a:rPr>
              <a:t>Department of Psychiatry, University of Oxford, </a:t>
            </a:r>
            <a:r>
              <a:rPr lang="en-US" altLang="ja-JP" sz="400" i="1" baseline="30000">
                <a:latin typeface="Helvetica" pitchFamily="34" charset="0"/>
                <a:ea typeface="ＭＳ Ｐゴシック" charset="-128"/>
              </a:rPr>
              <a:t>b</a:t>
            </a:r>
            <a:r>
              <a:rPr lang="en-US" altLang="ja-JP" sz="400" i="1">
                <a:latin typeface="Helvetica" pitchFamily="34" charset="0"/>
                <a:ea typeface="ＭＳ Ｐゴシック" charset="-128"/>
              </a:rPr>
              <a:t>Computing Laboratory, University of Oxford, </a:t>
            </a:r>
            <a:r>
              <a:rPr lang="en-US" altLang="ja-JP" sz="400" i="1" baseline="30000">
                <a:latin typeface="Helvetica" pitchFamily="34" charset="0"/>
                <a:ea typeface="ＭＳ Ｐゴシック" charset="-128"/>
              </a:rPr>
              <a:t>c</a:t>
            </a:r>
            <a:r>
              <a:rPr lang="en-US" altLang="ja-JP" sz="400" i="1">
                <a:latin typeface="Helvetica" pitchFamily="34" charset="0"/>
                <a:ea typeface="ＭＳ Ｐゴシック" charset="-128"/>
              </a:rPr>
              <a:t>Institute of Neurology, University College London, </a:t>
            </a:r>
            <a:r>
              <a:rPr lang="en-US" altLang="ja-JP" sz="400" i="1" baseline="30000">
                <a:latin typeface="Helvetica" pitchFamily="34" charset="0"/>
                <a:ea typeface="ＭＳ Ｐゴシック" charset="-128"/>
              </a:rPr>
              <a:t>d</a:t>
            </a:r>
            <a:r>
              <a:rPr lang="en-US" altLang="ja-JP" sz="400" i="1">
                <a:latin typeface="Helvetica" pitchFamily="34" charset="0"/>
                <a:ea typeface="ＭＳ Ｐゴシック" charset="-128"/>
              </a:rPr>
              <a:t>Centre for Medical Image Computing (MedIC), University College London, </a:t>
            </a:r>
            <a:r>
              <a:rPr lang="en-US" altLang="ja-JP" sz="400" i="1" baseline="30000">
                <a:latin typeface="Helvetica" pitchFamily="34" charset="0"/>
                <a:ea typeface="ＭＳ Ｐゴシック" charset="-128"/>
              </a:rPr>
              <a:t>e</a:t>
            </a:r>
            <a:r>
              <a:rPr lang="en-US" altLang="ja-JP" sz="400" i="1">
                <a:latin typeface="Helvetica" pitchFamily="34" charset="0"/>
                <a:ea typeface="ＭＳ Ｐゴシック" charset="-128"/>
              </a:rPr>
              <a:t>Imaging Sciences Department, Imperial College London, </a:t>
            </a:r>
            <a:r>
              <a:rPr lang="en-US" altLang="ja-JP" sz="400" i="1" baseline="30000">
                <a:latin typeface="Helvetica" pitchFamily="34" charset="0"/>
                <a:ea typeface="ＭＳ Ｐゴシック" charset="-128"/>
              </a:rPr>
              <a:t>f</a:t>
            </a:r>
            <a:r>
              <a:rPr lang="en-US" altLang="ja-JP" sz="400" i="1">
                <a:latin typeface="Helvetica" pitchFamily="34" charset="0"/>
                <a:ea typeface="ＭＳ Ｐゴシック" charset="-128"/>
              </a:rPr>
              <a:t>Department of Psychiatry, University of Edinburgh, </a:t>
            </a:r>
            <a:r>
              <a:rPr lang="en-US" altLang="ja-JP" sz="400" i="1" baseline="30000">
                <a:latin typeface="Helvetica" pitchFamily="34" charset="0"/>
                <a:ea typeface="ＭＳ Ｐゴシック" charset="-128"/>
              </a:rPr>
              <a:t>g</a:t>
            </a:r>
            <a:r>
              <a:rPr lang="en-US" altLang="ja-JP" sz="400" i="1">
                <a:latin typeface="Helvetica" pitchFamily="34" charset="0"/>
                <a:ea typeface="ＭＳ Ｐゴシック" charset="-128"/>
              </a:rPr>
              <a:t>Department of Clinical NeuroSciences, University of Edinburgh, </a:t>
            </a:r>
            <a:r>
              <a:rPr lang="en-US" altLang="ja-JP" sz="400" i="1" baseline="30000">
                <a:latin typeface="Helvetica" pitchFamily="34" charset="0"/>
                <a:ea typeface="ＭＳ Ｐゴシック" charset="-128"/>
              </a:rPr>
              <a:t>h</a:t>
            </a:r>
            <a:r>
              <a:rPr lang="en-US" altLang="ja-JP" sz="400" i="1">
                <a:latin typeface="Helvetica" pitchFamily="34" charset="0"/>
                <a:ea typeface="ＭＳ Ｐゴシック" charset="-128"/>
              </a:rPr>
              <a:t>School of Informatics, University of Edinburgh, </a:t>
            </a:r>
            <a:r>
              <a:rPr lang="en-US" altLang="ja-JP" sz="400" i="1" baseline="30000">
                <a:latin typeface="Helvetica" pitchFamily="34" charset="0"/>
                <a:ea typeface="ＭＳ Ｐゴシック" charset="-128"/>
              </a:rPr>
              <a:t>i</a:t>
            </a:r>
            <a:r>
              <a:rPr lang="en-US" altLang="ja-JP" sz="400" i="1">
                <a:latin typeface="Helvetica" pitchFamily="34" charset="0"/>
                <a:ea typeface="ＭＳ Ｐゴシック" charset="-128"/>
              </a:rPr>
              <a:t>Institute of Neuroscience, University of Nottingham</a:t>
            </a:r>
            <a:endParaRPr lang="en-US" altLang="ja-JP" sz="400">
              <a:latin typeface="Helvetica" pitchFamily="34" charset="0"/>
              <a:ea typeface="ＭＳ Ｐゴシック" charset="-128"/>
            </a:endParaRPr>
          </a:p>
          <a:p>
            <a:pPr algn="l" defTabSz="174625"/>
            <a:r>
              <a:rPr lang="en-US" altLang="ja-JP" sz="400">
                <a:latin typeface="Helvetica" pitchFamily="34" charset="0"/>
                <a:ea typeface="ＭＳ Ｐゴシック" charset="-128"/>
              </a:rPr>
              <a:t/>
            </a:r>
            <a:br>
              <a:rPr lang="en-US" altLang="ja-JP" sz="400">
                <a:latin typeface="Helvetica" pitchFamily="34" charset="0"/>
                <a:ea typeface="ＭＳ Ｐゴシック" charset="-128"/>
              </a:rPr>
            </a:br>
            <a:r>
              <a:rPr lang="en-GB" altLang="ja-JP" sz="400">
                <a:latin typeface="Helvetica" pitchFamily="34" charset="0"/>
                <a:ea typeface="ＭＳ Ｐゴシック" charset="-128"/>
                <a:hlinkClick r:id="" action="ppaction://noaction"/>
              </a:rPr>
              <a:t>[1]</a:t>
            </a:r>
            <a:r>
              <a:rPr lang="en-GB" altLang="ja-JP" sz="400">
                <a:latin typeface="Helvetica" pitchFamily="34" charset="0"/>
                <a:ea typeface="ＭＳ Ｐゴシック" charset="-128"/>
              </a:rPr>
              <a:t> Corresponding Author: Jenny Ure, School of Informatics, University of Edinburgh, Jenny.Ure@ed.ac.uk</a:t>
            </a:r>
            <a:endParaRPr lang="en-US" sz="400">
              <a:latin typeface="Helvetica" pitchFamily="34" charset="0"/>
            </a:endParaRPr>
          </a:p>
        </p:txBody>
      </p:sp>
      <p:sp>
        <p:nvSpPr>
          <p:cNvPr id="11282" name="Rectangle 18"/>
          <p:cNvSpPr>
            <a:spLocks noChangeArrowheads="1"/>
          </p:cNvSpPr>
          <p:nvPr/>
        </p:nvSpPr>
        <p:spPr bwMode="auto">
          <a:xfrm>
            <a:off x="2667000" y="5532438"/>
            <a:ext cx="755650" cy="968375"/>
          </a:xfrm>
          <a:prstGeom prst="rect">
            <a:avLst/>
          </a:prstGeom>
          <a:noFill/>
          <a:ln w="9525">
            <a:solidFill>
              <a:schemeClr val="tx1"/>
            </a:solidFill>
            <a:miter lim="800000"/>
            <a:headEnd/>
            <a:tailEnd/>
          </a:ln>
        </p:spPr>
        <p:txBody>
          <a:bodyPr wrap="none" anchor="ctr"/>
          <a:lstStyle/>
          <a:p>
            <a:endParaRPr lang="en-US"/>
          </a:p>
        </p:txBody>
      </p:sp>
      <p:pic>
        <p:nvPicPr>
          <p:cNvPr id="11283" name="Picture 19" descr="cyberknowledge"/>
          <p:cNvPicPr>
            <a:picLocks noChangeAspect="1" noChangeArrowheads="1"/>
          </p:cNvPicPr>
          <p:nvPr/>
        </p:nvPicPr>
        <p:blipFill>
          <a:blip r:embed="rId7" cstate="print"/>
          <a:srcRect/>
          <a:stretch>
            <a:fillRect/>
          </a:stretch>
        </p:blipFill>
        <p:spPr bwMode="auto">
          <a:xfrm>
            <a:off x="2673350" y="5532438"/>
            <a:ext cx="782638" cy="976312"/>
          </a:xfrm>
          <a:prstGeom prst="rect">
            <a:avLst/>
          </a:prstGeom>
          <a:noFill/>
          <a:ln w="9525">
            <a:noFill/>
            <a:miter lim="800000"/>
            <a:headEnd/>
            <a:tailEnd/>
          </a:ln>
        </p:spPr>
      </p:pic>
      <p:sp>
        <p:nvSpPr>
          <p:cNvPr id="11284" name="Rectangle 20"/>
          <p:cNvSpPr>
            <a:spLocks noChangeArrowheads="1"/>
          </p:cNvSpPr>
          <p:nvPr/>
        </p:nvSpPr>
        <p:spPr bwMode="auto">
          <a:xfrm>
            <a:off x="6778625" y="4902200"/>
            <a:ext cx="1958975" cy="1735138"/>
          </a:xfrm>
          <a:prstGeom prst="rect">
            <a:avLst/>
          </a:prstGeom>
          <a:noFill/>
          <a:ln w="28575">
            <a:solidFill>
              <a:srgbClr val="FF6600"/>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fontScale="92500" lnSpcReduction="10000"/>
          </a:bodyPr>
          <a:lstStyle/>
          <a:p>
            <a:r>
              <a:rPr lang="en-GB" dirty="0" smtClean="0"/>
              <a:t>I will present a few vignettes of how I have used qualitative and collaborative action research in different eHealth and Telehealth projects, highlighting theory and practice</a:t>
            </a:r>
          </a:p>
          <a:p>
            <a:pPr>
              <a:buNone/>
            </a:pPr>
            <a:endParaRPr lang="en-GB" dirty="0" smtClean="0"/>
          </a:p>
          <a:p>
            <a:r>
              <a:rPr lang="en-GB" dirty="0" smtClean="0"/>
              <a:t> I will highlight some of the things that can go wrong in a qualitative research project, (which I which I had known at the start of my career!) and some of the strategies I have seen successful researchers adopt to avoid them</a:t>
            </a:r>
            <a:endParaRPr lang="en-GB"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9552" y="2204864"/>
            <a:ext cx="8229600" cy="1143000"/>
          </a:xfrm>
        </p:spPr>
        <p:txBody>
          <a:bodyPr>
            <a:noAutofit/>
          </a:bodyPr>
          <a:lstStyle/>
          <a:p>
            <a:r>
              <a:rPr lang="en-GB" sz="5400" b="1" dirty="0" smtClean="0">
                <a:solidFill>
                  <a:schemeClr val="accent4">
                    <a:lumMod val="75000"/>
                  </a:schemeClr>
                </a:solidFill>
              </a:rPr>
              <a:t>2. Data Interpretation and Coding</a:t>
            </a:r>
            <a:r>
              <a:rPr lang="en-GB" sz="6000" b="1" dirty="0" smtClean="0">
                <a:solidFill>
                  <a:schemeClr val="accent4">
                    <a:lumMod val="75000"/>
                  </a:schemeClr>
                </a:solidFill>
              </a:rPr>
              <a:t/>
            </a:r>
            <a:br>
              <a:rPr lang="en-GB" sz="6000" b="1" dirty="0" smtClean="0">
                <a:solidFill>
                  <a:schemeClr val="accent4">
                    <a:lumMod val="75000"/>
                  </a:schemeClr>
                </a:solidFill>
              </a:rPr>
            </a:br>
            <a:r>
              <a:rPr lang="en-GB" sz="4000" dirty="0" smtClean="0">
                <a:solidFill>
                  <a:schemeClr val="accent4">
                    <a:lumMod val="75000"/>
                  </a:schemeClr>
                </a:solidFill>
              </a:rPr>
              <a:t>Example 2. Telehealth/Mobile Health</a:t>
            </a:r>
            <a:endParaRPr lang="en-GB" sz="4000" dirty="0">
              <a:solidFill>
                <a:schemeClr val="accent4">
                  <a:lumMod val="75000"/>
                </a:schemeClr>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l="23386" t="40840" r="55824" b="39000"/>
          <a:stretch>
            <a:fillRect/>
          </a:stretch>
        </p:blipFill>
        <p:spPr bwMode="auto">
          <a:xfrm>
            <a:off x="1371600" y="2209800"/>
            <a:ext cx="6600825" cy="360045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9"/>
          <p:cNvSpPr>
            <a:spLocks noGrp="1"/>
          </p:cNvSpPr>
          <p:nvPr>
            <p:ph type="title" idx="4294967295"/>
          </p:nvPr>
        </p:nvSpPr>
        <p:spPr/>
        <p:txBody>
          <a:bodyPr>
            <a:normAutofit fontScale="90000"/>
          </a:bodyPr>
          <a:lstStyle/>
          <a:p>
            <a:pPr algn="ctr"/>
            <a:r>
              <a:rPr lang="en-GB" sz="4000" smtClean="0"/>
              <a:t/>
            </a:r>
            <a:br>
              <a:rPr lang="en-GB" sz="4000" smtClean="0"/>
            </a:br>
            <a:r>
              <a:rPr lang="en-GB" sz="4000" smtClean="0"/>
              <a:t>An accessible ‘living lab.’ for research on socio-technical systems </a:t>
            </a:r>
          </a:p>
        </p:txBody>
      </p:sp>
      <p:sp>
        <p:nvSpPr>
          <p:cNvPr id="4099" name="Rectangle 8"/>
          <p:cNvSpPr>
            <a:spLocks noGrp="1" noChangeArrowheads="1"/>
          </p:cNvSpPr>
          <p:nvPr>
            <p:ph type="body" sz="half" idx="2"/>
          </p:nvPr>
        </p:nvSpPr>
        <p:spPr>
          <a:xfrm>
            <a:off x="4572000" y="2057400"/>
            <a:ext cx="4038600" cy="4525963"/>
          </a:xfrm>
        </p:spPr>
        <p:txBody>
          <a:bodyPr/>
          <a:lstStyle/>
          <a:p>
            <a:pPr>
              <a:lnSpc>
                <a:spcPct val="80000"/>
              </a:lnSpc>
            </a:pPr>
            <a:r>
              <a:rPr lang="en-GB" sz="1400" smtClean="0">
                <a:solidFill>
                  <a:schemeClr val="tx1"/>
                </a:solidFill>
              </a:rPr>
              <a:t>The shaping of data passing through many hands</a:t>
            </a:r>
          </a:p>
          <a:p>
            <a:pPr>
              <a:lnSpc>
                <a:spcPct val="80000"/>
              </a:lnSpc>
              <a:buFontTx/>
              <a:buNone/>
            </a:pPr>
            <a:endParaRPr lang="en-GB" sz="1400" smtClean="0">
              <a:solidFill>
                <a:schemeClr val="tx1"/>
              </a:solidFill>
            </a:endParaRPr>
          </a:p>
          <a:p>
            <a:pPr>
              <a:lnSpc>
                <a:spcPct val="80000"/>
              </a:lnSpc>
            </a:pPr>
            <a:r>
              <a:rPr lang="en-GB" sz="1400" smtClean="0">
                <a:solidFill>
                  <a:schemeClr val="tx1"/>
                </a:solidFill>
              </a:rPr>
              <a:t>The shaping and re-shaping of diagnosis as new data challenges current classifications, practices and policies</a:t>
            </a:r>
          </a:p>
          <a:p>
            <a:pPr>
              <a:lnSpc>
                <a:spcPct val="80000"/>
              </a:lnSpc>
            </a:pPr>
            <a:endParaRPr lang="en-GB" sz="1400" smtClean="0">
              <a:solidFill>
                <a:schemeClr val="tx1"/>
              </a:solidFill>
            </a:endParaRPr>
          </a:p>
          <a:p>
            <a:pPr>
              <a:lnSpc>
                <a:spcPct val="80000"/>
              </a:lnSpc>
            </a:pPr>
            <a:r>
              <a:rPr lang="en-GB" sz="1400" smtClean="0">
                <a:solidFill>
                  <a:schemeClr val="tx1"/>
                </a:solidFill>
              </a:rPr>
              <a:t>The impact of local shaping (personal, contextual and technological)  on the global vision for eHealth</a:t>
            </a:r>
          </a:p>
          <a:p>
            <a:pPr>
              <a:lnSpc>
                <a:spcPct val="80000"/>
              </a:lnSpc>
              <a:buFontTx/>
              <a:buNone/>
            </a:pPr>
            <a:endParaRPr lang="en-GB" sz="1400" smtClean="0">
              <a:solidFill>
                <a:schemeClr val="tx1"/>
              </a:solidFill>
            </a:endParaRPr>
          </a:p>
          <a:p>
            <a:pPr>
              <a:lnSpc>
                <a:spcPct val="80000"/>
              </a:lnSpc>
            </a:pPr>
            <a:r>
              <a:rPr lang="en-GB" sz="1400" smtClean="0">
                <a:solidFill>
                  <a:schemeClr val="tx1"/>
                </a:solidFill>
              </a:rPr>
              <a:t>the impact of technology mediated access to data on the roles, risks and resources available to different actors</a:t>
            </a:r>
          </a:p>
          <a:p>
            <a:pPr>
              <a:lnSpc>
                <a:spcPct val="80000"/>
              </a:lnSpc>
              <a:buFontTx/>
              <a:buNone/>
            </a:pPr>
            <a:endParaRPr lang="en-GB" sz="1400" smtClean="0">
              <a:solidFill>
                <a:schemeClr val="tx1"/>
              </a:solidFill>
            </a:endParaRPr>
          </a:p>
          <a:p>
            <a:pPr>
              <a:lnSpc>
                <a:spcPct val="80000"/>
              </a:lnSpc>
            </a:pPr>
            <a:r>
              <a:rPr lang="en-GB" sz="1400" smtClean="0">
                <a:solidFill>
                  <a:schemeClr val="tx1"/>
                </a:solidFill>
              </a:rPr>
              <a:t>The implications for representation of different actors in the process</a:t>
            </a:r>
          </a:p>
          <a:p>
            <a:pPr>
              <a:lnSpc>
                <a:spcPct val="80000"/>
              </a:lnSpc>
              <a:buFontTx/>
              <a:buNone/>
            </a:pPr>
            <a:r>
              <a:rPr lang="en-GB" sz="1400" smtClean="0">
                <a:solidFill>
                  <a:schemeClr val="tx1"/>
                </a:solidFill>
              </a:rPr>
              <a:t> </a:t>
            </a:r>
          </a:p>
          <a:p>
            <a:pPr>
              <a:lnSpc>
                <a:spcPct val="80000"/>
              </a:lnSpc>
            </a:pPr>
            <a:r>
              <a:rPr lang="en-GB" sz="1400" smtClean="0">
                <a:solidFill>
                  <a:schemeClr val="tx1"/>
                </a:solidFill>
              </a:rPr>
              <a:t> The implications of both access to data and access to representation in the design process can shape the care constituency.</a:t>
            </a:r>
          </a:p>
          <a:p>
            <a:pPr>
              <a:lnSpc>
                <a:spcPct val="80000"/>
              </a:lnSpc>
            </a:pPr>
            <a:endParaRPr lang="en-US" sz="1400" smtClean="0"/>
          </a:p>
        </p:txBody>
      </p:sp>
      <p:sp>
        <p:nvSpPr>
          <p:cNvPr id="4100" name="TextBox 10"/>
          <p:cNvSpPr txBox="1">
            <a:spLocks noChangeArrowheads="1"/>
          </p:cNvSpPr>
          <p:nvPr/>
        </p:nvSpPr>
        <p:spPr bwMode="auto">
          <a:xfrm>
            <a:off x="792163" y="3276600"/>
            <a:ext cx="8351837" cy="701675"/>
          </a:xfrm>
          <a:prstGeom prst="rect">
            <a:avLst/>
          </a:prstGeom>
          <a:noFill/>
          <a:ln w="9525">
            <a:noFill/>
            <a:miter lim="800000"/>
            <a:headEnd/>
            <a:tailEnd/>
          </a:ln>
        </p:spPr>
        <p:txBody>
          <a:bodyPr>
            <a:spAutoFit/>
          </a:bodyPr>
          <a:lstStyle/>
          <a:p>
            <a:pPr>
              <a:buFont typeface="Arial" charset="0"/>
              <a:buChar char="•"/>
            </a:pPr>
            <a:r>
              <a:rPr lang="en-GB" sz="2400">
                <a:latin typeface="Calibri" pitchFamily="34" charset="0"/>
              </a:rPr>
              <a:t>  </a:t>
            </a:r>
          </a:p>
          <a:p>
            <a:pPr>
              <a:buFont typeface="Arial" charset="0"/>
              <a:buChar char="•"/>
            </a:pPr>
            <a:endParaRPr lang="en-GB" sz="1600">
              <a:latin typeface="Calibri" pitchFamily="34" charset="0"/>
            </a:endParaRPr>
          </a:p>
        </p:txBody>
      </p:sp>
      <p:pic>
        <p:nvPicPr>
          <p:cNvPr id="4101" name="Picture 2"/>
          <p:cNvPicPr>
            <a:picLocks noGrp="1" noChangeAspect="1" noChangeArrowheads="1"/>
          </p:cNvPicPr>
          <p:nvPr>
            <p:ph sz="half" idx="1"/>
          </p:nvPr>
        </p:nvPicPr>
        <p:blipFill>
          <a:blip r:embed="rId2" cstate="print"/>
          <a:srcRect l="23859" t="37480" r="57715" b="36481"/>
          <a:stretch>
            <a:fillRect/>
          </a:stretch>
        </p:blipFill>
        <p:spPr>
          <a:xfrm>
            <a:off x="228600" y="1981200"/>
            <a:ext cx="4191000" cy="3559175"/>
          </a:xfr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l="20551" t="37480" r="53935" b="36481"/>
          <a:stretch>
            <a:fillRect/>
          </a:stretch>
        </p:blipFill>
        <p:spPr bwMode="auto">
          <a:xfrm>
            <a:off x="609600" y="990600"/>
            <a:ext cx="7696200" cy="4418013"/>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pple_proc_tech"/>
          <p:cNvPicPr>
            <a:picLocks noChangeAspect="1" noChangeArrowheads="1"/>
          </p:cNvPicPr>
          <p:nvPr/>
        </p:nvPicPr>
        <p:blipFill>
          <a:blip r:embed="rId2" cstate="print"/>
          <a:srcRect l="4256" t="4086"/>
          <a:stretch>
            <a:fillRect/>
          </a:stretch>
        </p:blipFill>
        <p:spPr bwMode="auto">
          <a:xfrm>
            <a:off x="1295400" y="1666875"/>
            <a:ext cx="6934200" cy="3616325"/>
          </a:xfrm>
          <a:prstGeom prst="rect">
            <a:avLst/>
          </a:prstGeom>
          <a:noFill/>
          <a:ln w="9525">
            <a:noFill/>
            <a:miter lim="800000"/>
            <a:headEnd/>
            <a:tailEnd/>
          </a:ln>
        </p:spPr>
      </p:pic>
      <p:sp>
        <p:nvSpPr>
          <p:cNvPr id="5" name="Title 4"/>
          <p:cNvSpPr>
            <a:spLocks noGrp="1"/>
          </p:cNvSpPr>
          <p:nvPr>
            <p:ph type="title"/>
          </p:nvPr>
        </p:nvSpPr>
        <p:spPr/>
        <p:txBody>
          <a:bodyPr/>
          <a:lstStyle/>
          <a:p>
            <a:r>
              <a:rPr lang="en-GB" dirty="0" smtClean="0"/>
              <a:t>Qualitative Approaches</a:t>
            </a:r>
            <a:endParaRPr lang="en-GB"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0" y="304800"/>
            <a:ext cx="8915400" cy="914400"/>
          </a:xfrm>
        </p:spPr>
        <p:txBody>
          <a:bodyPr>
            <a:normAutofit fontScale="90000"/>
          </a:bodyPr>
          <a:lstStyle/>
          <a:p>
            <a:pPr algn="ctr" eaLnBrk="1" hangingPunct="1"/>
            <a:r>
              <a:rPr lang="en-US" sz="3200" smtClean="0"/>
              <a:t>Evaluating tele-monitoring of </a:t>
            </a:r>
            <a:br>
              <a:rPr lang="en-US" sz="3200" smtClean="0"/>
            </a:br>
            <a:r>
              <a:rPr lang="en-US" sz="3200" smtClean="0"/>
              <a:t>COPD patients at home</a:t>
            </a:r>
          </a:p>
        </p:txBody>
      </p:sp>
      <p:pic>
        <p:nvPicPr>
          <p:cNvPr id="33795" name="Picture 3" descr="telehealth_bmpic"/>
          <p:cNvPicPr>
            <a:picLocks noChangeAspect="1" noChangeArrowheads="1"/>
          </p:cNvPicPr>
          <p:nvPr/>
        </p:nvPicPr>
        <p:blipFill>
          <a:blip r:embed="rId2" cstate="print"/>
          <a:srcRect/>
          <a:stretch>
            <a:fillRect/>
          </a:stretch>
        </p:blipFill>
        <p:spPr bwMode="auto">
          <a:xfrm>
            <a:off x="1219200" y="1828800"/>
            <a:ext cx="6477000" cy="4203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685800" y="304800"/>
            <a:ext cx="7848600" cy="1143000"/>
          </a:xfrm>
        </p:spPr>
        <p:txBody>
          <a:bodyPr/>
          <a:lstStyle/>
          <a:p>
            <a:pPr algn="ctr" eaLnBrk="1" hangingPunct="1"/>
            <a:r>
              <a:rPr lang="en-US" sz="4000" smtClean="0"/>
              <a:t>Context</a:t>
            </a:r>
          </a:p>
        </p:txBody>
      </p:sp>
      <p:pic>
        <p:nvPicPr>
          <p:cNvPr id="34819" name="Picture 3"/>
          <p:cNvPicPr>
            <a:picLocks noChangeAspect="1" noChangeArrowheads="1"/>
          </p:cNvPicPr>
          <p:nvPr/>
        </p:nvPicPr>
        <p:blipFill>
          <a:blip r:embed="rId2" cstate="print"/>
          <a:srcRect t="5324" b="3935"/>
          <a:stretch>
            <a:fillRect/>
          </a:stretch>
        </p:blipFill>
        <p:spPr bwMode="auto">
          <a:xfrm>
            <a:off x="1371600" y="1828800"/>
            <a:ext cx="6553200" cy="4732338"/>
          </a:xfrm>
          <a:prstGeom prst="rect">
            <a:avLst/>
          </a:prstGeom>
          <a:noFill/>
          <a:ln w="9525">
            <a:noFill/>
            <a:miter lim="800000"/>
            <a:headEnd/>
            <a:tailEnd/>
          </a:ln>
        </p:spPr>
      </p:pic>
      <p:sp>
        <p:nvSpPr>
          <p:cNvPr id="34820" name="Line 4"/>
          <p:cNvSpPr>
            <a:spLocks noChangeShapeType="1"/>
          </p:cNvSpPr>
          <p:nvPr/>
        </p:nvSpPr>
        <p:spPr bwMode="auto">
          <a:xfrm flipV="1">
            <a:off x="4572000" y="1752600"/>
            <a:ext cx="0" cy="1447800"/>
          </a:xfrm>
          <a:prstGeom prst="line">
            <a:avLst/>
          </a:prstGeom>
          <a:noFill/>
          <a:ln w="57150">
            <a:solidFill>
              <a:srgbClr val="FF6600"/>
            </a:solidFill>
            <a:prstDash val="dash"/>
            <a:round/>
            <a:headEnd/>
            <a:tailEnd type="triangle" w="med" len="med"/>
          </a:ln>
        </p:spPr>
        <p:txBody>
          <a:bodyPr/>
          <a:lstStyle/>
          <a:p>
            <a:endParaRPr lang="en-GB"/>
          </a:p>
        </p:txBody>
      </p:sp>
      <p:sp>
        <p:nvSpPr>
          <p:cNvPr id="34821" name="Line 5"/>
          <p:cNvSpPr>
            <a:spLocks noChangeShapeType="1"/>
          </p:cNvSpPr>
          <p:nvPr/>
        </p:nvSpPr>
        <p:spPr bwMode="auto">
          <a:xfrm flipH="1">
            <a:off x="2971800" y="1828800"/>
            <a:ext cx="1447800" cy="457200"/>
          </a:xfrm>
          <a:prstGeom prst="line">
            <a:avLst/>
          </a:prstGeom>
          <a:noFill/>
          <a:ln w="57150">
            <a:solidFill>
              <a:srgbClr val="FF6600"/>
            </a:solidFill>
            <a:prstDash val="dash"/>
            <a:round/>
            <a:headEnd/>
            <a:tailEnd type="triangle" w="med" len="med"/>
          </a:ln>
        </p:spPr>
        <p:txBody>
          <a:bodyPr/>
          <a:lstStyle/>
          <a:p>
            <a:endParaRPr lang="en-GB"/>
          </a:p>
        </p:txBody>
      </p:sp>
      <p:sp>
        <p:nvSpPr>
          <p:cNvPr id="34822" name="Line 6"/>
          <p:cNvSpPr>
            <a:spLocks noChangeShapeType="1"/>
          </p:cNvSpPr>
          <p:nvPr/>
        </p:nvSpPr>
        <p:spPr bwMode="auto">
          <a:xfrm>
            <a:off x="3048000" y="2438400"/>
            <a:ext cx="1371600" cy="838200"/>
          </a:xfrm>
          <a:prstGeom prst="line">
            <a:avLst/>
          </a:prstGeom>
          <a:noFill/>
          <a:ln w="57150">
            <a:solidFill>
              <a:srgbClr val="FF6600"/>
            </a:solidFill>
            <a:prstDash val="dash"/>
            <a:round/>
            <a:headEnd/>
            <a:tailEnd type="triangle" w="med" len="med"/>
          </a:ln>
        </p:spPr>
        <p:txBody>
          <a:bodyPr/>
          <a:lstStyle/>
          <a:p>
            <a:endParaRPr lang="en-GB"/>
          </a:p>
        </p:txBody>
      </p:sp>
      <p:sp>
        <p:nvSpPr>
          <p:cNvPr id="34823" name="Text Box 7"/>
          <p:cNvSpPr txBox="1">
            <a:spLocks noChangeArrowheads="1"/>
          </p:cNvSpPr>
          <p:nvPr/>
        </p:nvSpPr>
        <p:spPr bwMode="auto">
          <a:xfrm>
            <a:off x="3429000" y="1295400"/>
            <a:ext cx="2438400" cy="336550"/>
          </a:xfrm>
          <a:prstGeom prst="rect">
            <a:avLst/>
          </a:prstGeom>
          <a:noFill/>
          <a:ln w="9525">
            <a:noFill/>
            <a:miter lim="800000"/>
            <a:headEnd/>
            <a:tailEnd/>
          </a:ln>
        </p:spPr>
        <p:txBody>
          <a:bodyPr>
            <a:spAutoFit/>
          </a:bodyPr>
          <a:lstStyle/>
          <a:p>
            <a:pPr algn="ctr">
              <a:spcBef>
                <a:spcPct val="50000"/>
              </a:spcBef>
            </a:pPr>
            <a:r>
              <a:rPr lang="en-US" sz="1600">
                <a:latin typeface="Arial Narrow" pitchFamily="34" charset="0"/>
              </a:rPr>
              <a:t>telecare-monitoring centre</a:t>
            </a:r>
          </a:p>
        </p:txBody>
      </p:sp>
      <p:pic>
        <p:nvPicPr>
          <p:cNvPr id="34824" name="Picture 8" descr="telehealth and katestuff 060"/>
          <p:cNvPicPr>
            <a:picLocks noChangeAspect="1" noChangeArrowheads="1"/>
          </p:cNvPicPr>
          <p:nvPr/>
        </p:nvPicPr>
        <p:blipFill>
          <a:blip r:embed="rId3" cstate="print"/>
          <a:srcRect/>
          <a:stretch>
            <a:fillRect/>
          </a:stretch>
        </p:blipFill>
        <p:spPr bwMode="auto">
          <a:xfrm>
            <a:off x="3657600" y="2133600"/>
            <a:ext cx="762000" cy="573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827584" y="836712"/>
            <a:ext cx="7859216" cy="5289451"/>
          </a:xfrm>
        </p:spPr>
        <p:txBody>
          <a:bodyPr/>
          <a:lstStyle/>
          <a:p>
            <a:endParaRPr lang="en-GB" dirty="0" smtClean="0"/>
          </a:p>
          <a:p>
            <a:r>
              <a:rPr lang="en-GB" dirty="0" smtClean="0"/>
              <a:t>Grounded Theory	</a:t>
            </a:r>
          </a:p>
          <a:p>
            <a:r>
              <a:rPr lang="en-GB" dirty="0" smtClean="0"/>
              <a:t>Collaborative Action research</a:t>
            </a:r>
          </a:p>
          <a:p>
            <a:r>
              <a:rPr lang="en-GB" dirty="0" smtClean="0"/>
              <a:t>Realistic Evaluation	</a:t>
            </a:r>
          </a:p>
          <a:p>
            <a:r>
              <a:rPr lang="en-GB" dirty="0" smtClean="0"/>
              <a:t>Ethnographic Observation</a:t>
            </a:r>
          </a:p>
          <a:p>
            <a:endParaRPr lang="en-GB" dirty="0" smtClean="0"/>
          </a:p>
          <a:p>
            <a:endParaRPr lang="en-GB" dirty="0" smtClean="0"/>
          </a:p>
          <a:p>
            <a:endParaRPr lang="en-GB"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NZ" dirty="0" smtClean="0"/>
              <a:t>Grounded theory</a:t>
            </a:r>
          </a:p>
        </p:txBody>
      </p:sp>
      <p:sp>
        <p:nvSpPr>
          <p:cNvPr id="6147" name="Content Placeholder 2"/>
          <p:cNvSpPr>
            <a:spLocks noGrp="1"/>
          </p:cNvSpPr>
          <p:nvPr>
            <p:ph idx="1"/>
          </p:nvPr>
        </p:nvSpPr>
        <p:spPr/>
        <p:txBody>
          <a:bodyPr>
            <a:normAutofit fontScale="92500"/>
          </a:bodyPr>
          <a:lstStyle/>
          <a:p>
            <a:r>
              <a:rPr lang="en-NZ" sz="2600" dirty="0" smtClean="0"/>
              <a:t>‘The discovery </a:t>
            </a:r>
            <a:r>
              <a:rPr lang="en-US" sz="2600" dirty="0" smtClean="0"/>
              <a:t>of theory from data – systematically obtained and </a:t>
            </a:r>
            <a:r>
              <a:rPr lang="en-US" sz="2600" dirty="0" err="1" smtClean="0"/>
              <a:t>analysed</a:t>
            </a:r>
            <a:r>
              <a:rPr lang="en-US" sz="2600" dirty="0" smtClean="0"/>
              <a:t> in social research’ (Glaser &amp; Strauss, 1967: 1)</a:t>
            </a:r>
          </a:p>
          <a:p>
            <a:pPr>
              <a:buNone/>
            </a:pPr>
            <a:endParaRPr lang="en-US" sz="2600" dirty="0" smtClean="0"/>
          </a:p>
          <a:p>
            <a:r>
              <a:rPr lang="en-US" sz="2600" dirty="0" smtClean="0"/>
              <a:t>‘The methodological thrust of grounded theory is toward the development of theory, without any particular commitment to specific kinds of data, lines of research, or theoretical interests . . . </a:t>
            </a:r>
          </a:p>
          <a:p>
            <a:pPr>
              <a:buNone/>
            </a:pPr>
            <a:endParaRPr lang="en-US" sz="2600" dirty="0" smtClean="0"/>
          </a:p>
          <a:p>
            <a:pPr>
              <a:buNone/>
            </a:pPr>
            <a:r>
              <a:rPr lang="en-US" sz="2600" dirty="0" smtClean="0"/>
              <a:t>	A style of doing qualitative analysis that includes a number of distinct features .  .  . and the use of a coding paradigm to ensure conceptual development and density’ (Strauss, 1987)</a:t>
            </a:r>
            <a:endParaRPr lang="en-NZ" sz="2600" dirty="0" smtClean="0"/>
          </a:p>
          <a:p>
            <a:endParaRPr lang="en-NZ" dirty="0" smtClean="0"/>
          </a:p>
        </p:txBody>
      </p:sp>
      <p:sp>
        <p:nvSpPr>
          <p:cNvPr id="6148" name="Footer Placeholder 3"/>
          <p:cNvSpPr>
            <a:spLocks noGrp="1"/>
          </p:cNvSpPr>
          <p:nvPr>
            <p:ph type="ftr" sz="quarter" idx="10"/>
          </p:nvPr>
        </p:nvSpPr>
        <p:spPr>
          <a:noFill/>
        </p:spPr>
        <p:txBody>
          <a:bodyPr/>
          <a:lstStyle/>
          <a:p>
            <a:r>
              <a:rPr lang="en-GB" smtClean="0"/>
              <a:t>Grounded theory</a:t>
            </a:r>
          </a:p>
        </p:txBody>
      </p:sp>
      <p:sp>
        <p:nvSpPr>
          <p:cNvPr id="6149" name="Slide Number Placeholder 4"/>
          <p:cNvSpPr>
            <a:spLocks noGrp="1"/>
          </p:cNvSpPr>
          <p:nvPr>
            <p:ph type="sldNum" sz="quarter" idx="11"/>
          </p:nvPr>
        </p:nvSpPr>
        <p:spPr>
          <a:noFill/>
        </p:spPr>
        <p:txBody>
          <a:bodyPr/>
          <a:lstStyle/>
          <a:p>
            <a:fld id="{778F6580-25AE-4A0B-81C3-C8008A0FACED}" type="slidenum">
              <a:rPr lang="en-GB" smtClean="0"/>
              <a:pPr/>
              <a:t>38</a:t>
            </a:fld>
            <a:endParaRPr lang="en-GB" smtClean="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normAutofit/>
          </a:bodyPr>
          <a:lstStyle/>
          <a:p>
            <a:r>
              <a:rPr lang="en-NZ" dirty="0" smtClean="0"/>
              <a:t>Two Variants</a:t>
            </a:r>
          </a:p>
        </p:txBody>
      </p:sp>
      <p:sp>
        <p:nvSpPr>
          <p:cNvPr id="7171" name="Content Placeholder 2"/>
          <p:cNvSpPr>
            <a:spLocks noGrp="1"/>
          </p:cNvSpPr>
          <p:nvPr>
            <p:ph idx="1"/>
          </p:nvPr>
        </p:nvSpPr>
        <p:spPr/>
        <p:txBody>
          <a:bodyPr>
            <a:normAutofit fontScale="92500" lnSpcReduction="20000"/>
          </a:bodyPr>
          <a:lstStyle/>
          <a:p>
            <a:pPr>
              <a:defRPr/>
            </a:pPr>
            <a:r>
              <a:rPr lang="en-NZ" dirty="0" smtClean="0"/>
              <a:t>Two main variants:</a:t>
            </a:r>
          </a:p>
          <a:p>
            <a:pPr marL="457200" indent="-457200">
              <a:buFont typeface="+mj-lt"/>
              <a:buAutoNum type="arabicPeriod"/>
              <a:defRPr/>
            </a:pPr>
            <a:r>
              <a:rPr lang="en-NZ" dirty="0" smtClean="0"/>
              <a:t>Strauss and Corbin’s (1990) book provides </a:t>
            </a:r>
            <a:r>
              <a:rPr lang="en-NZ" i="1" dirty="0" smtClean="0"/>
              <a:t>one</a:t>
            </a:r>
            <a:r>
              <a:rPr lang="en-NZ" dirty="0" smtClean="0"/>
              <a:t> coding paradigm (context, conditions, interactions, conditions and consequences)</a:t>
            </a:r>
          </a:p>
          <a:p>
            <a:pPr marL="457200" indent="-457200">
              <a:buFont typeface="+mj-lt"/>
              <a:buAutoNum type="arabicPeriod"/>
              <a:defRPr/>
            </a:pPr>
            <a:r>
              <a:rPr lang="en-NZ" dirty="0" smtClean="0"/>
              <a:t>Glaser’s (1978) book provides 18 coding ‘families’ giving many more options</a:t>
            </a:r>
          </a:p>
          <a:p>
            <a:pPr>
              <a:defRPr/>
            </a:pPr>
            <a:r>
              <a:rPr lang="en-NZ" dirty="0" smtClean="0"/>
              <a:t>Glaser accused Strauss and Corbin of being too restrictive and of forcing data and concepts into a preconceived mould</a:t>
            </a:r>
          </a:p>
          <a:p>
            <a:pPr>
              <a:defRPr/>
            </a:pPr>
            <a:r>
              <a:rPr lang="en-NZ" dirty="0" smtClean="0"/>
              <a:t>However the Strauss and Corbin (1990) variant is the most widely used</a:t>
            </a:r>
          </a:p>
          <a:p>
            <a:pPr>
              <a:defRPr/>
            </a:pPr>
            <a:endParaRPr lang="en-NZ" dirty="0" smtClean="0"/>
          </a:p>
        </p:txBody>
      </p:sp>
      <p:sp>
        <p:nvSpPr>
          <p:cNvPr id="8196" name="Footer Placeholder 3"/>
          <p:cNvSpPr>
            <a:spLocks noGrp="1"/>
          </p:cNvSpPr>
          <p:nvPr>
            <p:ph type="ftr" sz="quarter" idx="10"/>
          </p:nvPr>
        </p:nvSpPr>
        <p:spPr>
          <a:noFill/>
        </p:spPr>
        <p:txBody>
          <a:bodyPr/>
          <a:lstStyle/>
          <a:p>
            <a:r>
              <a:rPr lang="en-GB" smtClean="0"/>
              <a:t>Grounded theory</a:t>
            </a:r>
          </a:p>
        </p:txBody>
      </p:sp>
      <p:sp>
        <p:nvSpPr>
          <p:cNvPr id="8197" name="Slide Number Placeholder 4"/>
          <p:cNvSpPr>
            <a:spLocks noGrp="1"/>
          </p:cNvSpPr>
          <p:nvPr>
            <p:ph type="sldNum" sz="quarter" idx="11"/>
          </p:nvPr>
        </p:nvSpPr>
        <p:spPr>
          <a:noFill/>
        </p:spPr>
        <p:txBody>
          <a:bodyPr/>
          <a:lstStyle/>
          <a:p>
            <a:fld id="{B4B72B40-98C6-4720-8D76-7A9E594ACA7B}" type="slidenum">
              <a:rPr lang="en-GB" smtClean="0"/>
              <a:pPr/>
              <a:t>39</a:t>
            </a:fld>
            <a:endParaRPr lang="en-GB" smtClean="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ight Arrow 2"/>
          <p:cNvSpPr/>
          <p:nvPr/>
        </p:nvSpPr>
        <p:spPr>
          <a:xfrm>
            <a:off x="1691680" y="1988840"/>
            <a:ext cx="5832648" cy="576064"/>
          </a:xfrm>
          <a:prstGeom prst="rightArrow">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ight Arrow 3"/>
          <p:cNvSpPr/>
          <p:nvPr/>
        </p:nvSpPr>
        <p:spPr>
          <a:xfrm>
            <a:off x="1763688" y="4221088"/>
            <a:ext cx="5760640" cy="576064"/>
          </a:xfrm>
          <a:prstGeom prst="rightArrow">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1979712" y="2132856"/>
            <a:ext cx="5256584" cy="369332"/>
          </a:xfrm>
          <a:prstGeom prst="rect">
            <a:avLst/>
          </a:prstGeom>
          <a:noFill/>
        </p:spPr>
        <p:txBody>
          <a:bodyPr wrap="square" rtlCol="0">
            <a:spAutoFit/>
          </a:bodyPr>
          <a:lstStyle/>
          <a:p>
            <a:r>
              <a:rPr lang="en-GB" dirty="0" smtClean="0"/>
              <a:t>Research in theory</a:t>
            </a:r>
            <a:endParaRPr lang="en-GB" dirty="0"/>
          </a:p>
        </p:txBody>
      </p:sp>
      <p:sp>
        <p:nvSpPr>
          <p:cNvPr id="6" name="TextBox 5"/>
          <p:cNvSpPr txBox="1"/>
          <p:nvPr/>
        </p:nvSpPr>
        <p:spPr>
          <a:xfrm>
            <a:off x="2123728" y="4365104"/>
            <a:ext cx="5040560" cy="369332"/>
          </a:xfrm>
          <a:prstGeom prst="rect">
            <a:avLst/>
          </a:prstGeom>
          <a:noFill/>
        </p:spPr>
        <p:txBody>
          <a:bodyPr wrap="square" rtlCol="0">
            <a:spAutoFit/>
          </a:bodyPr>
          <a:lstStyle/>
          <a:p>
            <a:r>
              <a:rPr lang="en-GB" dirty="0" smtClean="0"/>
              <a:t>Research in the wild</a:t>
            </a:r>
            <a:endParaRPr lang="en-GB"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15353" t="27400" r="17553" b="20000"/>
          <a:stretch>
            <a:fillRect/>
          </a:stretch>
        </p:blipFill>
        <p:spPr bwMode="auto">
          <a:xfrm>
            <a:off x="467544" y="980728"/>
            <a:ext cx="8001182" cy="3528392"/>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20790" t="21840" r="19676" b="44561"/>
          <a:stretch>
            <a:fillRect/>
          </a:stretch>
        </p:blipFill>
        <p:spPr bwMode="auto">
          <a:xfrm>
            <a:off x="70992" y="1484784"/>
            <a:ext cx="9073008" cy="288032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l="12285" t="18480" r="51653" b="14321"/>
          <a:stretch>
            <a:fillRect/>
          </a:stretch>
        </p:blipFill>
        <p:spPr bwMode="auto">
          <a:xfrm>
            <a:off x="2051720" y="908720"/>
            <a:ext cx="4752528" cy="4981554"/>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srcRect l="4213" t="9973" r="25943" b="7756"/>
          <a:stretch>
            <a:fillRect/>
          </a:stretch>
        </p:blipFill>
        <p:spPr bwMode="auto">
          <a:xfrm>
            <a:off x="1470121" y="504090"/>
            <a:ext cx="6203758" cy="5849819"/>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p:cNvPicPr>
            <a:picLocks noChangeAspect="1" noChangeArrowheads="1"/>
          </p:cNvPicPr>
          <p:nvPr/>
        </p:nvPicPr>
        <p:blipFill>
          <a:blip r:embed="rId2" cstate="print"/>
          <a:srcRect l="2916" t="13478" r="22054" b="16087"/>
          <a:stretch>
            <a:fillRect/>
          </a:stretch>
        </p:blipFill>
        <p:spPr bwMode="auto">
          <a:xfrm>
            <a:off x="533400" y="476250"/>
            <a:ext cx="7543800" cy="5657850"/>
          </a:xfrm>
          <a:prstGeom prst="rect">
            <a:avLst/>
          </a:prstGeom>
          <a:noFill/>
          <a:ln w="9525">
            <a:noFill/>
            <a:miter lim="800000"/>
            <a:headEnd/>
            <a:tailEnd/>
          </a:ln>
        </p:spPr>
      </p:pic>
      <p:sp>
        <p:nvSpPr>
          <p:cNvPr id="32771" name="Line 5"/>
          <p:cNvSpPr>
            <a:spLocks noChangeShapeType="1"/>
          </p:cNvSpPr>
          <p:nvPr/>
        </p:nvSpPr>
        <p:spPr bwMode="auto">
          <a:xfrm>
            <a:off x="533400" y="457200"/>
            <a:ext cx="0" cy="6400800"/>
          </a:xfrm>
          <a:prstGeom prst="line">
            <a:avLst/>
          </a:prstGeom>
          <a:noFill/>
          <a:ln w="9525">
            <a:solidFill>
              <a:schemeClr val="tx1"/>
            </a:solidFill>
            <a:round/>
            <a:headEnd/>
            <a:tailEnd/>
          </a:ln>
        </p:spPr>
        <p:txBody>
          <a:bodyPr/>
          <a:lstStyle/>
          <a:p>
            <a:endParaRPr lang="en-GB"/>
          </a:p>
        </p:txBody>
      </p:sp>
      <p:sp>
        <p:nvSpPr>
          <p:cNvPr id="32772" name="Text Box 5"/>
          <p:cNvSpPr txBox="1">
            <a:spLocks noChangeArrowheads="1"/>
          </p:cNvSpPr>
          <p:nvPr/>
        </p:nvSpPr>
        <p:spPr bwMode="auto">
          <a:xfrm>
            <a:off x="609600" y="6400800"/>
            <a:ext cx="8229600" cy="396875"/>
          </a:xfrm>
          <a:prstGeom prst="rect">
            <a:avLst/>
          </a:prstGeom>
          <a:noFill/>
          <a:ln w="9525">
            <a:noFill/>
            <a:miter lim="800000"/>
            <a:headEnd/>
            <a:tailEnd/>
          </a:ln>
        </p:spPr>
        <p:txBody>
          <a:bodyPr>
            <a:spAutoFit/>
          </a:bodyPr>
          <a:lstStyle/>
          <a:p>
            <a:pPr>
              <a:spcBef>
                <a:spcPct val="50000"/>
              </a:spcBef>
            </a:pPr>
            <a:r>
              <a:rPr lang="en-US">
                <a:hlinkClick r:id="rId3"/>
              </a:rPr>
              <a:t>www.telescot.org</a:t>
            </a:r>
            <a:r>
              <a:rPr lang="en-US"/>
              <a:t>      	 </a:t>
            </a:r>
            <a:r>
              <a:rPr lang="en-US">
                <a:hlinkClick r:id="rId4"/>
              </a:rPr>
              <a:t>http:// telehealthpilot.wikispaces.com</a:t>
            </a:r>
            <a:r>
              <a:rPr lang="en-US"/>
              <a:t>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normAutofit fontScale="90000"/>
          </a:bodyPr>
          <a:lstStyle/>
          <a:p>
            <a:pPr algn="ctr" eaLnBrk="1" hangingPunct="1"/>
            <a:r>
              <a:rPr lang="en-GB" sz="3600" smtClean="0"/>
              <a:t>A vision mediated by ´standard´ thresholds and protocols</a:t>
            </a:r>
          </a:p>
        </p:txBody>
      </p:sp>
      <p:pic>
        <p:nvPicPr>
          <p:cNvPr id="35843" name="Picture 5" descr="Care_flowchart_V2_May20"/>
          <p:cNvPicPr>
            <a:picLocks noChangeAspect="1" noChangeArrowheads="1"/>
          </p:cNvPicPr>
          <p:nvPr/>
        </p:nvPicPr>
        <p:blipFill>
          <a:blip r:embed="rId2" cstate="print"/>
          <a:srcRect/>
          <a:stretch>
            <a:fillRect/>
          </a:stretch>
        </p:blipFill>
        <p:spPr bwMode="auto">
          <a:xfrm>
            <a:off x="1143000" y="1524000"/>
            <a:ext cx="6692900" cy="5010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609600"/>
            <a:ext cx="9144000" cy="1470025"/>
          </a:xfrm>
        </p:spPr>
        <p:txBody>
          <a:bodyPr/>
          <a:lstStyle/>
          <a:p>
            <a:pPr algn="ctr" eaLnBrk="1" hangingPunct="1">
              <a:defRPr/>
            </a:pPr>
            <a:r>
              <a:rPr lang="en-US" sz="4000" dirty="0" smtClean="0">
                <a:solidFill>
                  <a:schemeClr val="tx1">
                    <a:lumMod val="85000"/>
                    <a:lumOff val="15000"/>
                  </a:schemeClr>
                </a:solidFill>
              </a:rPr>
              <a:t>Overview of the Lothian COPD Pilot</a:t>
            </a:r>
            <a:r>
              <a:rPr lang="en-US" sz="3200" dirty="0" smtClean="0"/>
              <a:t/>
            </a:r>
            <a:br>
              <a:rPr lang="en-US" sz="3200" dirty="0" smtClean="0"/>
            </a:br>
            <a:endParaRPr lang="en-US" sz="3200" dirty="0" smtClean="0">
              <a:solidFill>
                <a:srgbClr val="B2B2B2"/>
              </a:solidFill>
            </a:endParaRPr>
          </a:p>
        </p:txBody>
      </p:sp>
      <p:sp>
        <p:nvSpPr>
          <p:cNvPr id="2051" name="Rectangle 3"/>
          <p:cNvSpPr>
            <a:spLocks noGrp="1" noChangeArrowheads="1"/>
          </p:cNvSpPr>
          <p:nvPr>
            <p:ph type="subTitle" idx="1"/>
          </p:nvPr>
        </p:nvSpPr>
        <p:spPr>
          <a:xfrm>
            <a:off x="228600" y="4876800"/>
            <a:ext cx="8229600" cy="1447800"/>
          </a:xfrm>
        </p:spPr>
        <p:txBody>
          <a:bodyPr/>
          <a:lstStyle/>
          <a:p>
            <a:pPr eaLnBrk="1" hangingPunct="1"/>
            <a:r>
              <a:rPr lang="en-US" sz="2200" smtClean="0"/>
              <a:t>Jenny Ure</a:t>
            </a:r>
          </a:p>
          <a:p>
            <a:pPr eaLnBrk="1" hangingPunct="1"/>
            <a:r>
              <a:rPr lang="en-GB" sz="2200" smtClean="0"/>
              <a:t>Edinburgh University</a:t>
            </a:r>
          </a:p>
          <a:p>
            <a:pPr eaLnBrk="1" hangingPunct="1"/>
            <a:r>
              <a:rPr lang="en-GB" sz="2200" smtClean="0">
                <a:hlinkClick r:id="rId3"/>
              </a:rPr>
              <a:t>www.telescot.org</a:t>
            </a:r>
            <a:r>
              <a:rPr lang="en-GB" sz="2200" smtClean="0"/>
              <a:t> </a:t>
            </a:r>
            <a:endParaRPr lang="en-US" sz="2200" smtClean="0"/>
          </a:p>
        </p:txBody>
      </p:sp>
      <p:pic>
        <p:nvPicPr>
          <p:cNvPr id="2052" name="Picture 8" descr="nhs"/>
          <p:cNvPicPr>
            <a:picLocks noChangeAspect="1" noChangeArrowheads="1"/>
          </p:cNvPicPr>
          <p:nvPr/>
        </p:nvPicPr>
        <p:blipFill>
          <a:blip r:embed="rId4" cstate="print"/>
          <a:srcRect/>
          <a:stretch>
            <a:fillRect/>
          </a:stretch>
        </p:blipFill>
        <p:spPr bwMode="auto">
          <a:xfrm>
            <a:off x="304800" y="5791200"/>
            <a:ext cx="838200" cy="595313"/>
          </a:xfrm>
          <a:prstGeom prst="rect">
            <a:avLst/>
          </a:prstGeom>
          <a:noFill/>
          <a:ln w="9525">
            <a:noFill/>
            <a:miter lim="800000"/>
            <a:headEnd/>
            <a:tailEnd/>
          </a:ln>
        </p:spPr>
      </p:pic>
      <p:pic>
        <p:nvPicPr>
          <p:cNvPr id="2053" name="Picture 9" descr="univ of edin logo"/>
          <p:cNvPicPr>
            <a:picLocks noChangeAspect="1" noChangeArrowheads="1"/>
          </p:cNvPicPr>
          <p:nvPr/>
        </p:nvPicPr>
        <p:blipFill>
          <a:blip r:embed="rId5" cstate="print"/>
          <a:srcRect/>
          <a:stretch>
            <a:fillRect/>
          </a:stretch>
        </p:blipFill>
        <p:spPr bwMode="auto">
          <a:xfrm>
            <a:off x="8077200" y="5715000"/>
            <a:ext cx="679450" cy="685800"/>
          </a:xfrm>
          <a:prstGeom prst="rect">
            <a:avLst/>
          </a:prstGeom>
          <a:noFill/>
          <a:ln w="9525">
            <a:noFill/>
            <a:miter lim="800000"/>
            <a:headEnd/>
            <a:tailEnd/>
          </a:ln>
        </p:spPr>
      </p:pic>
      <p:pic>
        <p:nvPicPr>
          <p:cNvPr id="2054" name="Picture 10" descr="edinburgh_snow"/>
          <p:cNvPicPr>
            <a:picLocks noChangeAspect="1" noChangeArrowheads="1"/>
          </p:cNvPicPr>
          <p:nvPr/>
        </p:nvPicPr>
        <p:blipFill>
          <a:blip r:embed="rId6" cstate="print"/>
          <a:srcRect/>
          <a:stretch>
            <a:fillRect/>
          </a:stretch>
        </p:blipFill>
        <p:spPr bwMode="auto">
          <a:xfrm>
            <a:off x="2362200" y="1828800"/>
            <a:ext cx="3975100" cy="2978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fontScale="90000"/>
          </a:bodyPr>
          <a:lstStyle/>
          <a:p>
            <a:pPr algn="ctr" eaLnBrk="1" hangingPunct="1"/>
            <a:r>
              <a:rPr lang="en-US" sz="4000" smtClean="0"/>
              <a:t/>
            </a:r>
            <a:br>
              <a:rPr lang="en-US" sz="4000" smtClean="0"/>
            </a:br>
            <a:r>
              <a:rPr lang="en-US" sz="4000" smtClean="0"/>
              <a:t>The home-monitoring vision</a:t>
            </a:r>
          </a:p>
        </p:txBody>
      </p:sp>
      <p:sp>
        <p:nvSpPr>
          <p:cNvPr id="3075" name="Rectangle 3"/>
          <p:cNvSpPr>
            <a:spLocks noGrp="1" noChangeArrowheads="1"/>
          </p:cNvSpPr>
          <p:nvPr>
            <p:ph type="body" idx="1"/>
          </p:nvPr>
        </p:nvSpPr>
        <p:spPr>
          <a:xfrm>
            <a:off x="457200" y="1981200"/>
            <a:ext cx="8229600" cy="4525963"/>
          </a:xfrm>
        </p:spPr>
        <p:txBody>
          <a:bodyPr/>
          <a:lstStyle/>
          <a:p>
            <a:pPr eaLnBrk="1" hangingPunct="1">
              <a:buFontTx/>
              <a:buNone/>
            </a:pPr>
            <a:endParaRPr lang="en-US" smtClean="0"/>
          </a:p>
          <a:p>
            <a:pPr eaLnBrk="1" hangingPunct="1"/>
            <a:r>
              <a:rPr lang="en-US" smtClean="0"/>
              <a:t>The early vision of early detection to cut hospital admissions/costs </a:t>
            </a:r>
          </a:p>
          <a:p>
            <a:pPr eaLnBrk="1" hangingPunct="1"/>
            <a:r>
              <a:rPr lang="en-GB" smtClean="0"/>
              <a:t>The evolving scenarios as new opportunities and challenges arise</a:t>
            </a:r>
          </a:p>
          <a:p>
            <a:pPr eaLnBrk="1" hangingPunct="1"/>
            <a:r>
              <a:rPr lang="en-GB" smtClean="0"/>
              <a:t>The process of rethinking and reconfiguring roles, risks, resources and criteria for value</a:t>
            </a:r>
            <a:endParaRPr lang="en-US" smtClean="0"/>
          </a:p>
          <a:p>
            <a:pPr eaLnBrk="1" hangingPunct="1">
              <a:buFontTx/>
              <a:buNone/>
            </a:pPr>
            <a:endParaRPr lang="en-US" smtClean="0"/>
          </a:p>
          <a:p>
            <a:pPr eaLnBrk="1" hangingPunct="1">
              <a:buFontTx/>
              <a:buNone/>
            </a:pPr>
            <a:endParaRPr lang="en-US" smtClean="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p:nvPr>
        </p:nvSpPr>
        <p:spPr>
          <a:xfrm>
            <a:off x="457200" y="228600"/>
            <a:ext cx="8229600" cy="914400"/>
          </a:xfrm>
        </p:spPr>
        <p:txBody>
          <a:bodyPr/>
          <a:lstStyle/>
          <a:p>
            <a:pPr algn="ctr" eaLnBrk="1" hangingPunct="1"/>
            <a:r>
              <a:rPr lang="en-US" smtClean="0"/>
              <a:t>Hospital admissions</a:t>
            </a:r>
          </a:p>
        </p:txBody>
      </p:sp>
      <p:pic>
        <p:nvPicPr>
          <p:cNvPr id="4099" name="Picture 8" descr="patient_path_Midlothian"/>
          <p:cNvPicPr>
            <a:picLocks noChangeAspect="1" noChangeArrowheads="1"/>
          </p:cNvPicPr>
          <p:nvPr/>
        </p:nvPicPr>
        <p:blipFill>
          <a:blip r:embed="rId3" cstate="print"/>
          <a:srcRect l="7501" t="11720" r="9363" b="13268"/>
          <a:stretch>
            <a:fillRect/>
          </a:stretch>
        </p:blipFill>
        <p:spPr bwMode="auto">
          <a:xfrm>
            <a:off x="1295400" y="1676400"/>
            <a:ext cx="6400800" cy="4565650"/>
          </a:xfrm>
          <a:prstGeom prst="rect">
            <a:avLst/>
          </a:prstGeom>
          <a:solidFill>
            <a:schemeClr val="bg1"/>
          </a:solidFill>
          <a:ln w="9525">
            <a:noFill/>
            <a:miter lim="800000"/>
            <a:headEnd/>
            <a:tailEnd/>
          </a:ln>
        </p:spPr>
      </p:pic>
      <p:sp>
        <p:nvSpPr>
          <p:cNvPr id="4100" name="Line 13"/>
          <p:cNvSpPr>
            <a:spLocks noChangeShapeType="1"/>
          </p:cNvSpPr>
          <p:nvPr/>
        </p:nvSpPr>
        <p:spPr bwMode="auto">
          <a:xfrm flipH="1" flipV="1">
            <a:off x="3429000" y="2438400"/>
            <a:ext cx="914400" cy="609600"/>
          </a:xfrm>
          <a:prstGeom prst="line">
            <a:avLst/>
          </a:prstGeom>
          <a:noFill/>
          <a:ln w="38100">
            <a:solidFill>
              <a:srgbClr val="FF0066"/>
            </a:solidFill>
            <a:round/>
            <a:headEnd/>
            <a:tailEnd type="triangle" w="med" len="med"/>
          </a:ln>
        </p:spPr>
        <p:txBody>
          <a:bodyPr/>
          <a:lstStyle/>
          <a:p>
            <a:endParaRPr lang="en-GB"/>
          </a:p>
        </p:txBody>
      </p:sp>
      <p:sp>
        <p:nvSpPr>
          <p:cNvPr id="4101" name="Line 14"/>
          <p:cNvSpPr>
            <a:spLocks noChangeShapeType="1"/>
          </p:cNvSpPr>
          <p:nvPr/>
        </p:nvSpPr>
        <p:spPr bwMode="auto">
          <a:xfrm flipH="1">
            <a:off x="3352800" y="4419600"/>
            <a:ext cx="1143000" cy="762000"/>
          </a:xfrm>
          <a:prstGeom prst="line">
            <a:avLst/>
          </a:prstGeom>
          <a:noFill/>
          <a:ln w="38100">
            <a:solidFill>
              <a:srgbClr val="FF0066"/>
            </a:solidFill>
            <a:round/>
            <a:headEnd/>
            <a:tailEnd type="triangle" w="med" len="med"/>
          </a:ln>
        </p:spPr>
        <p:txBody>
          <a:bodyPr/>
          <a:lstStyle/>
          <a:p>
            <a:endParaRPr lang="en-GB"/>
          </a:p>
        </p:txBody>
      </p:sp>
      <p:sp>
        <p:nvSpPr>
          <p:cNvPr id="4102" name="AutoShape 15"/>
          <p:cNvSpPr>
            <a:spLocks noChangeArrowheads="1"/>
          </p:cNvSpPr>
          <p:nvPr/>
        </p:nvSpPr>
        <p:spPr bwMode="auto">
          <a:xfrm>
            <a:off x="4267200" y="1295400"/>
            <a:ext cx="2209800" cy="1371600"/>
          </a:xfrm>
          <a:prstGeom prst="cloudCallout">
            <a:avLst>
              <a:gd name="adj1" fmla="val -36421"/>
              <a:gd name="adj2" fmla="val 68866"/>
            </a:avLst>
          </a:prstGeom>
          <a:solidFill>
            <a:schemeClr val="bg1"/>
          </a:solidFill>
          <a:ln w="9525">
            <a:solidFill>
              <a:schemeClr val="tx1"/>
            </a:solidFill>
            <a:round/>
            <a:headEnd/>
            <a:tailEnd/>
          </a:ln>
        </p:spPr>
        <p:txBody>
          <a:bodyPr/>
          <a:lstStyle/>
          <a:p>
            <a:pPr algn="ctr"/>
            <a:endParaRPr lang="en-US"/>
          </a:p>
        </p:txBody>
      </p:sp>
      <p:sp>
        <p:nvSpPr>
          <p:cNvPr id="4103" name="Text Box 16"/>
          <p:cNvSpPr txBox="1">
            <a:spLocks noChangeArrowheads="1"/>
          </p:cNvSpPr>
          <p:nvPr/>
        </p:nvSpPr>
        <p:spPr bwMode="auto">
          <a:xfrm>
            <a:off x="4572000" y="1600200"/>
            <a:ext cx="1447800" cy="825500"/>
          </a:xfrm>
          <a:prstGeom prst="rect">
            <a:avLst/>
          </a:prstGeom>
          <a:noFill/>
          <a:ln w="9525">
            <a:noFill/>
            <a:miter lim="800000"/>
            <a:headEnd/>
            <a:tailEnd/>
          </a:ln>
        </p:spPr>
        <p:txBody>
          <a:bodyPr>
            <a:spAutoFit/>
          </a:bodyPr>
          <a:lstStyle/>
          <a:p>
            <a:pPr>
              <a:spcBef>
                <a:spcPct val="50000"/>
              </a:spcBef>
            </a:pPr>
            <a:r>
              <a:rPr lang="en-US" sz="1600" b="1">
                <a:solidFill>
                  <a:srgbClr val="FF0066"/>
                </a:solidFill>
              </a:rPr>
              <a:t>Should I bother the GP?</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152400"/>
            <a:ext cx="9144000" cy="1384300"/>
          </a:xfrm>
        </p:spPr>
        <p:txBody>
          <a:bodyPr/>
          <a:lstStyle/>
          <a:p>
            <a:pPr algn="ctr" eaLnBrk="1" hangingPunct="1"/>
            <a:r>
              <a:rPr lang="en-US" sz="3600" smtClean="0"/>
              <a:t>   Collaborative research and development with patients, GPs and nurses</a:t>
            </a:r>
          </a:p>
        </p:txBody>
      </p:sp>
      <p:pic>
        <p:nvPicPr>
          <p:cNvPr id="5123" name="Picture 4" descr="pple_proc_tech"/>
          <p:cNvPicPr>
            <a:picLocks noChangeAspect="1" noChangeArrowheads="1"/>
          </p:cNvPicPr>
          <p:nvPr/>
        </p:nvPicPr>
        <p:blipFill>
          <a:blip r:embed="rId3" cstate="print"/>
          <a:srcRect l="4256" t="4086"/>
          <a:stretch>
            <a:fillRect/>
          </a:stretch>
        </p:blipFill>
        <p:spPr bwMode="auto">
          <a:xfrm>
            <a:off x="1295400" y="1905000"/>
            <a:ext cx="6477000" cy="337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132856"/>
            <a:ext cx="8229600" cy="1143000"/>
          </a:xfrm>
        </p:spPr>
        <p:txBody>
          <a:bodyPr>
            <a:noAutofit/>
          </a:bodyPr>
          <a:lstStyle/>
          <a:p>
            <a:r>
              <a:rPr lang="en-GB" b="1" dirty="0" smtClean="0">
                <a:solidFill>
                  <a:schemeClr val="accent4">
                    <a:lumMod val="75000"/>
                  </a:schemeClr>
                </a:solidFill>
              </a:rPr>
              <a:t/>
            </a:r>
            <a:br>
              <a:rPr lang="en-GB" b="1" dirty="0" smtClean="0">
                <a:solidFill>
                  <a:schemeClr val="accent4">
                    <a:lumMod val="75000"/>
                  </a:schemeClr>
                </a:solidFill>
              </a:rPr>
            </a:br>
            <a:r>
              <a:rPr lang="en-GB" b="1" dirty="0" smtClean="0">
                <a:solidFill>
                  <a:schemeClr val="accent4">
                    <a:lumMod val="75000"/>
                  </a:schemeClr>
                </a:solidFill>
              </a:rPr>
              <a:t>1.	Issues Collecting and Combining Data</a:t>
            </a:r>
            <a:br>
              <a:rPr lang="en-GB" b="1" dirty="0" smtClean="0">
                <a:solidFill>
                  <a:schemeClr val="accent4">
                    <a:lumMod val="75000"/>
                  </a:schemeClr>
                </a:solidFill>
              </a:rPr>
            </a:br>
            <a:r>
              <a:rPr lang="en-GB" b="1" dirty="0" smtClean="0">
                <a:solidFill>
                  <a:schemeClr val="accent4">
                    <a:lumMod val="75000"/>
                  </a:schemeClr>
                </a:solidFill>
              </a:rPr>
              <a:t> </a:t>
            </a:r>
            <a:br>
              <a:rPr lang="en-GB" b="1" dirty="0" smtClean="0">
                <a:solidFill>
                  <a:schemeClr val="accent4">
                    <a:lumMod val="75000"/>
                  </a:schemeClr>
                </a:solidFill>
              </a:rPr>
            </a:br>
            <a:r>
              <a:rPr lang="en-GB" dirty="0" smtClean="0">
                <a:solidFill>
                  <a:schemeClr val="accent4">
                    <a:lumMod val="75000"/>
                  </a:schemeClr>
                </a:solidFill>
              </a:rPr>
              <a:t>eHealth/HealthGrid Example</a:t>
            </a:r>
            <a:endParaRPr lang="en-GB" dirty="0">
              <a:solidFill>
                <a:schemeClr val="accent4">
                  <a:lumMod val="75000"/>
                </a:schemeClr>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pPr eaLnBrk="1" hangingPunct="1"/>
            <a:r>
              <a:rPr lang="en-GB" smtClean="0"/>
              <a:t>Early vision was protocol driven</a:t>
            </a:r>
          </a:p>
        </p:txBody>
      </p:sp>
      <p:pic>
        <p:nvPicPr>
          <p:cNvPr id="6147" name="Picture 5" descr="Care_flowchart_V2_May20"/>
          <p:cNvPicPr>
            <a:picLocks noChangeAspect="1" noChangeArrowheads="1"/>
          </p:cNvPicPr>
          <p:nvPr/>
        </p:nvPicPr>
        <p:blipFill>
          <a:blip r:embed="rId3" cstate="print"/>
          <a:srcRect/>
          <a:stretch>
            <a:fillRect/>
          </a:stretch>
        </p:blipFill>
        <p:spPr bwMode="auto">
          <a:xfrm>
            <a:off x="1447800" y="1600200"/>
            <a:ext cx="6692900" cy="5010150"/>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pPr eaLnBrk="1" hangingPunct="1"/>
            <a:r>
              <a:rPr lang="en-GB" smtClean="0"/>
              <a:t>And team-based</a:t>
            </a:r>
          </a:p>
        </p:txBody>
      </p:sp>
      <p:pic>
        <p:nvPicPr>
          <p:cNvPr id="7171" name="Picture 5" descr="care scenario"/>
          <p:cNvPicPr>
            <a:picLocks noChangeAspect="1" noChangeArrowheads="1"/>
          </p:cNvPicPr>
          <p:nvPr/>
        </p:nvPicPr>
        <p:blipFill>
          <a:blip r:embed="rId3" cstate="print"/>
          <a:srcRect/>
          <a:stretch>
            <a:fillRect/>
          </a:stretch>
        </p:blipFill>
        <p:spPr bwMode="auto">
          <a:xfrm>
            <a:off x="2667000" y="2771775"/>
            <a:ext cx="3160713" cy="2057400"/>
          </a:xfrm>
          <a:prstGeom prst="rect">
            <a:avLst/>
          </a:prstGeom>
          <a:noFill/>
          <a:ln w="9525">
            <a:noFill/>
            <a:miter lim="800000"/>
            <a:headEnd/>
            <a:tailEnd/>
          </a:ln>
        </p:spPr>
      </p:pic>
      <p:pic>
        <p:nvPicPr>
          <p:cNvPr id="7172" name="Picture 6" descr="telehealth_bmpic"/>
          <p:cNvPicPr>
            <a:picLocks noChangeAspect="1" noChangeArrowheads="1"/>
          </p:cNvPicPr>
          <p:nvPr/>
        </p:nvPicPr>
        <p:blipFill>
          <a:blip r:embed="rId4" cstate="print"/>
          <a:srcRect/>
          <a:stretch>
            <a:fillRect/>
          </a:stretch>
        </p:blipFill>
        <p:spPr bwMode="auto">
          <a:xfrm>
            <a:off x="1905000" y="1905000"/>
            <a:ext cx="5638800" cy="3660775"/>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pPr eaLnBrk="1" hangingPunct="1"/>
            <a:r>
              <a:rPr lang="en-GB" smtClean="0"/>
              <a:t>Different Perspectives on This</a:t>
            </a:r>
          </a:p>
        </p:txBody>
      </p:sp>
      <p:pic>
        <p:nvPicPr>
          <p:cNvPr id="8195" name="Picture 5" descr="nurse_issues_adap"/>
          <p:cNvPicPr>
            <a:picLocks noChangeAspect="1" noChangeArrowheads="1"/>
          </p:cNvPicPr>
          <p:nvPr/>
        </p:nvPicPr>
        <p:blipFill>
          <a:blip r:embed="rId3" cstate="print"/>
          <a:srcRect/>
          <a:stretch>
            <a:fillRect/>
          </a:stretch>
        </p:blipFill>
        <p:spPr bwMode="auto">
          <a:xfrm>
            <a:off x="898525" y="1328738"/>
            <a:ext cx="7345363" cy="4200525"/>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GB" smtClean="0"/>
              <a:t>Patient  Expectations</a:t>
            </a:r>
            <a:endParaRPr lang="en-US" smtClean="0"/>
          </a:p>
        </p:txBody>
      </p:sp>
      <p:sp>
        <p:nvSpPr>
          <p:cNvPr id="9219" name="ClipArt Placeholder 2"/>
          <p:cNvSpPr>
            <a:spLocks noGrp="1" noTextEdit="1"/>
          </p:cNvSpPr>
          <p:nvPr>
            <p:ph type="clipArt" sz="half" idx="1"/>
          </p:nvPr>
        </p:nvSpPr>
        <p:spPr/>
      </p:sp>
      <p:sp>
        <p:nvSpPr>
          <p:cNvPr id="9220" name="Text Placeholder 3"/>
          <p:cNvSpPr>
            <a:spLocks noGrp="1"/>
          </p:cNvSpPr>
          <p:nvPr>
            <p:ph type="body" sz="half" idx="2"/>
          </p:nvPr>
        </p:nvSpPr>
        <p:spPr/>
        <p:txBody>
          <a:bodyPr/>
          <a:lstStyle/>
          <a:p>
            <a:pPr eaLnBrk="1" hangingPunct="1"/>
            <a:r>
              <a:rPr lang="en-GB" smtClean="0"/>
              <a:t>Reduction in delays reporting  an exacerbation or getting treatment</a:t>
            </a:r>
          </a:p>
          <a:p>
            <a:pPr eaLnBrk="1" hangingPunct="1">
              <a:buFontTx/>
              <a:buNone/>
            </a:pPr>
            <a:endParaRPr lang="en-US" smtClean="0"/>
          </a:p>
        </p:txBody>
      </p:sp>
      <p:pic>
        <p:nvPicPr>
          <p:cNvPr id="9221" name="Picture 2" descr="catlady"/>
          <p:cNvPicPr>
            <a:picLocks noChangeAspect="1" noChangeArrowheads="1"/>
          </p:cNvPicPr>
          <p:nvPr/>
        </p:nvPicPr>
        <p:blipFill>
          <a:blip r:embed="rId3" cstate="print"/>
          <a:srcRect r="10753" b="8301"/>
          <a:stretch>
            <a:fillRect/>
          </a:stretch>
        </p:blipFill>
        <p:spPr bwMode="auto">
          <a:xfrm>
            <a:off x="533400" y="1562100"/>
            <a:ext cx="3979863" cy="2781300"/>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4"/>
          <p:cNvSpPr>
            <a:spLocks noGrp="1"/>
          </p:cNvSpPr>
          <p:nvPr>
            <p:ph type="title"/>
          </p:nvPr>
        </p:nvSpPr>
        <p:spPr/>
        <p:txBody>
          <a:bodyPr/>
          <a:lstStyle/>
          <a:p>
            <a:pPr eaLnBrk="1" hangingPunct="1"/>
            <a:r>
              <a:rPr lang="en-GB" smtClean="0"/>
              <a:t>Not wishing to bother the GP</a:t>
            </a:r>
            <a:endParaRPr lang="en-US" smtClean="0"/>
          </a:p>
        </p:txBody>
      </p:sp>
      <p:sp>
        <p:nvSpPr>
          <p:cNvPr id="10243" name="Content Placeholder 5"/>
          <p:cNvSpPr>
            <a:spLocks noGrp="1"/>
          </p:cNvSpPr>
          <p:nvPr>
            <p:ph idx="1"/>
          </p:nvPr>
        </p:nvSpPr>
        <p:spPr/>
        <p:txBody>
          <a:bodyPr>
            <a:normAutofit lnSpcReduction="10000"/>
          </a:bodyPr>
          <a:lstStyle/>
          <a:p>
            <a:pPr eaLnBrk="1" hangingPunct="1"/>
            <a:r>
              <a:rPr lang="en-GB" smtClean="0"/>
              <a:t>I mean I was like days into an attack and it was only when I was really desperate that I thought maybe I should call out the doctor.</a:t>
            </a:r>
          </a:p>
          <a:p>
            <a:pPr eaLnBrk="1" hangingPunct="1">
              <a:buFontTx/>
              <a:buNone/>
            </a:pPr>
            <a:endParaRPr lang="en-GB" smtClean="0"/>
          </a:p>
          <a:p>
            <a:pPr eaLnBrk="1" hangingPunct="1"/>
            <a:r>
              <a:rPr lang="en-US" smtClean="0"/>
              <a:t>I don’t like calling the doctor cos they’re very busy people</a:t>
            </a:r>
          </a:p>
          <a:p>
            <a:pPr eaLnBrk="1" hangingPunct="1">
              <a:buFontTx/>
              <a:buNone/>
            </a:pPr>
            <a:endParaRPr lang="en-US" smtClean="0"/>
          </a:p>
          <a:p>
            <a:pPr eaLnBrk="1" hangingPunct="1"/>
            <a:r>
              <a:rPr lang="en-US" smtClean="0"/>
              <a:t>I don’t know if I’m bad enough to go and see the doctor</a:t>
            </a:r>
          </a:p>
          <a:p>
            <a:pPr eaLnBrk="1" hangingPunct="1"/>
            <a:endParaRPr lang="en-US" smtClean="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GB" smtClean="0"/>
              <a:t>Not being sure</a:t>
            </a:r>
            <a:endParaRPr lang="en-US" smtClean="0"/>
          </a:p>
        </p:txBody>
      </p:sp>
      <p:sp>
        <p:nvSpPr>
          <p:cNvPr id="11267" name="Content Placeholder 2"/>
          <p:cNvSpPr>
            <a:spLocks noGrp="1"/>
          </p:cNvSpPr>
          <p:nvPr>
            <p:ph idx="1"/>
          </p:nvPr>
        </p:nvSpPr>
        <p:spPr/>
        <p:txBody>
          <a:bodyPr>
            <a:normAutofit fontScale="92500" lnSpcReduction="20000"/>
          </a:bodyPr>
          <a:lstStyle/>
          <a:p>
            <a:pPr eaLnBrk="1" hangingPunct="1"/>
            <a:r>
              <a:rPr lang="en-GB" smtClean="0"/>
              <a:t>I think it’s the thought in case you’re..you know… mistaken, you know? And it doesn’t come to anything</a:t>
            </a:r>
            <a:r>
              <a:rPr lang="en-GB" i="1" smtClean="0"/>
              <a:t>.</a:t>
            </a:r>
          </a:p>
          <a:p>
            <a:pPr eaLnBrk="1" hangingPunct="1"/>
            <a:endParaRPr lang="en-GB" i="1" smtClean="0"/>
          </a:p>
          <a:p>
            <a:pPr eaLnBrk="1" hangingPunct="1"/>
            <a:r>
              <a:rPr lang="en-GB" smtClean="0"/>
              <a:t>I said ‘Well I’m really quite breathless but I don’t know if I’m bad enough to go and see the doctor’. Because if I have to clean my windows I can be breathless, but it doesnae mean .....</a:t>
            </a:r>
            <a:endParaRPr lang="en-US" smtClean="0"/>
          </a:p>
          <a:p>
            <a:pPr eaLnBrk="1" hangingPunct="1"/>
            <a:endParaRPr lang="en-GB" i="1" smtClean="0"/>
          </a:p>
          <a:p>
            <a:pPr eaLnBrk="1" hangingPunct="1">
              <a:buFontTx/>
              <a:buNone/>
            </a:pPr>
            <a:r>
              <a:rPr lang="en-GB" i="1" smtClean="0"/>
              <a:t> </a:t>
            </a:r>
            <a:endParaRPr lang="en-US" i="1" smtClean="0"/>
          </a:p>
          <a:p>
            <a:pPr eaLnBrk="1" hangingPunct="1"/>
            <a:endParaRPr lang="en-US" smtClean="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GB" smtClean="0"/>
              <a:t>Not getting an appointment</a:t>
            </a:r>
            <a:endParaRPr lang="en-US" smtClean="0"/>
          </a:p>
        </p:txBody>
      </p:sp>
      <p:sp>
        <p:nvSpPr>
          <p:cNvPr id="12291" name="Content Placeholder 2"/>
          <p:cNvSpPr>
            <a:spLocks noGrp="1"/>
          </p:cNvSpPr>
          <p:nvPr>
            <p:ph idx="1"/>
          </p:nvPr>
        </p:nvSpPr>
        <p:spPr/>
        <p:txBody>
          <a:bodyPr>
            <a:normAutofit fontScale="92500" lnSpcReduction="20000"/>
          </a:bodyPr>
          <a:lstStyle/>
          <a:p>
            <a:pPr eaLnBrk="1" hangingPunct="1"/>
            <a:r>
              <a:rPr lang="en-GB" smtClean="0"/>
              <a:t>You cannae get a doctor so therefore it’s no my fault that (get breathless) and I get angry. And I can’t get a doctor. And it could have been prevented from getting to the stage that it is. </a:t>
            </a:r>
            <a:endParaRPr lang="en-US" smtClean="0"/>
          </a:p>
          <a:p>
            <a:pPr eaLnBrk="1" hangingPunct="1">
              <a:buFontTx/>
              <a:buNone/>
            </a:pPr>
            <a:endParaRPr lang="en-US" smtClean="0"/>
          </a:p>
          <a:p>
            <a:pPr eaLnBrk="1" hangingPunct="1"/>
            <a:r>
              <a:rPr lang="en-GB" smtClean="0"/>
              <a:t>To let you understand, just say I got up this morning and was awful bad, say I had a right bad lung infection, or whatever, and I phoned the surgery right now – no chance of an appointment the day.  That’s the truth.  I’d be lucky, maybe, to get one next week. I’d be very lucky.</a:t>
            </a:r>
            <a:r>
              <a:rPr lang="en-GB" i="1" smtClean="0"/>
              <a:t>	 </a:t>
            </a:r>
            <a:endParaRPr lang="en-US" i="1" smtClean="0"/>
          </a:p>
          <a:p>
            <a:pPr eaLnBrk="1" hangingPunct="1"/>
            <a:endParaRPr lang="en-US" smtClean="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GB" smtClean="0"/>
              <a:t>See no point contacting GP</a:t>
            </a:r>
            <a:endParaRPr lang="en-US" smtClean="0"/>
          </a:p>
        </p:txBody>
      </p:sp>
      <p:sp>
        <p:nvSpPr>
          <p:cNvPr id="13315" name="Content Placeholder 2"/>
          <p:cNvSpPr>
            <a:spLocks noGrp="1"/>
          </p:cNvSpPr>
          <p:nvPr>
            <p:ph idx="1"/>
          </p:nvPr>
        </p:nvSpPr>
        <p:spPr/>
        <p:txBody>
          <a:bodyPr/>
          <a:lstStyle/>
          <a:p>
            <a:pPr eaLnBrk="1" hangingPunct="1"/>
            <a:r>
              <a:rPr lang="en-GB" smtClean="0"/>
              <a:t>I feel that quite often he leaves it a long time ……And I understand that because he says ‘ what else can they give me?’ He feels that he’s done everything, so what’s the point in going down?’ 	 		   	        			(Wife of patient, 72, pre-installation)</a:t>
            </a:r>
            <a:endParaRPr lang="en-US" smtClean="0"/>
          </a:p>
          <a:p>
            <a:pPr eaLnBrk="1" hangingPunct="1"/>
            <a:endParaRPr lang="en-US" smtClean="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GB" smtClean="0"/>
              <a:t>Avoidance / Denial</a:t>
            </a:r>
            <a:endParaRPr lang="en-US" smtClean="0"/>
          </a:p>
        </p:txBody>
      </p:sp>
      <p:sp>
        <p:nvSpPr>
          <p:cNvPr id="14339" name="Content Placeholder 2"/>
          <p:cNvSpPr>
            <a:spLocks noGrp="1"/>
          </p:cNvSpPr>
          <p:nvPr>
            <p:ph idx="1"/>
          </p:nvPr>
        </p:nvSpPr>
        <p:spPr/>
        <p:txBody>
          <a:bodyPr/>
          <a:lstStyle/>
          <a:p>
            <a:pPr eaLnBrk="1" hangingPunct="1"/>
            <a:r>
              <a:rPr lang="en-GB" smtClean="0"/>
              <a:t>I knew if I went to the surgery I would be in hospital. So I said ‘No.’. Ken what I mean?.’ I’ll just fight.’  But I was really bad.		      (Male patient,76, post-installation) </a:t>
            </a:r>
            <a:endParaRPr lang="en-US" smtClean="0"/>
          </a:p>
          <a:p>
            <a:pPr eaLnBrk="1" hangingPunct="1"/>
            <a:endParaRPr lang="en-US" smtClean="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normAutofit fontScale="90000"/>
          </a:bodyPr>
          <a:lstStyle/>
          <a:p>
            <a:pPr eaLnBrk="1" hangingPunct="1"/>
            <a:r>
              <a:rPr lang="en-GB" smtClean="0"/>
              <a:t>Avoid difficulty of getting to surgery/chemist when ill</a:t>
            </a:r>
            <a:endParaRPr lang="en-US" smtClean="0"/>
          </a:p>
        </p:txBody>
      </p:sp>
      <p:sp>
        <p:nvSpPr>
          <p:cNvPr id="15363" name="Content Placeholder 2"/>
          <p:cNvSpPr>
            <a:spLocks noGrp="1"/>
          </p:cNvSpPr>
          <p:nvPr>
            <p:ph idx="1"/>
          </p:nvPr>
        </p:nvSpPr>
        <p:spPr>
          <a:xfrm>
            <a:off x="457200" y="2332038"/>
            <a:ext cx="8229600" cy="4525962"/>
          </a:xfrm>
        </p:spPr>
        <p:txBody>
          <a:bodyPr/>
          <a:lstStyle/>
          <a:p>
            <a:pPr eaLnBrk="1" hangingPunct="1"/>
            <a:r>
              <a:rPr lang="en-GB" smtClean="0"/>
              <a:t>Because it’s quite a wee bit of work getting to the doctor’s - it’s about 15 minutes walk - if we want to go to the doctor we’ve got to take two buses...You’ve got to wait, and then you come off, and then you’ve got the rest of the way to walk. It’s no problem walking if you’re OK, but if I’m having an attack there’s no way.				                              ( Female  Patient, 66,)</a:t>
            </a:r>
            <a:endParaRPr lang="en-US" smtClean="0"/>
          </a:p>
          <a:p>
            <a:pPr eaLnBrk="1" hangingPunct="1"/>
            <a:endParaRPr lang="en-US"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0"/>
            <a:ext cx="9144000" cy="1752600"/>
          </a:xfrm>
        </p:spPr>
        <p:txBody>
          <a:bodyPr/>
          <a:lstStyle/>
          <a:p>
            <a:pPr eaLnBrk="1" hangingPunct="1"/>
            <a:r>
              <a:rPr lang="en-GB" dirty="0" smtClean="0">
                <a:solidFill>
                  <a:srgbClr val="292929"/>
                </a:solidFill>
              </a:rPr>
              <a:t>Patient Data integration</a:t>
            </a:r>
          </a:p>
        </p:txBody>
      </p:sp>
      <p:pic>
        <p:nvPicPr>
          <p:cNvPr id="12291" name="Picture 3" descr="google earth"/>
          <p:cNvPicPr>
            <a:picLocks noGrp="1" noChangeAspect="1" noChangeArrowheads="1"/>
          </p:cNvPicPr>
          <p:nvPr>
            <p:ph sz="quarter" idx="2"/>
          </p:nvPr>
        </p:nvPicPr>
        <p:blipFill>
          <a:blip r:embed="rId3" cstate="print"/>
          <a:srcRect/>
          <a:stretch>
            <a:fillRect/>
          </a:stretch>
        </p:blipFill>
        <p:spPr>
          <a:xfrm>
            <a:off x="152400" y="1828800"/>
            <a:ext cx="4191000" cy="2886075"/>
          </a:xfrm>
          <a:noFill/>
        </p:spPr>
      </p:pic>
      <p:sp>
        <p:nvSpPr>
          <p:cNvPr id="12292" name="Rectangle 4"/>
          <p:cNvSpPr>
            <a:spLocks noGrp="1" noChangeArrowheads="1"/>
          </p:cNvSpPr>
          <p:nvPr>
            <p:ph type="body" sz="half" idx="3"/>
          </p:nvPr>
        </p:nvSpPr>
        <p:spPr>
          <a:xfrm>
            <a:off x="4572000" y="1371600"/>
            <a:ext cx="3848100" cy="4114800"/>
          </a:xfrm>
        </p:spPr>
        <p:txBody>
          <a:bodyPr/>
          <a:lstStyle/>
          <a:p>
            <a:pPr eaLnBrk="1" hangingPunct="1">
              <a:buFontTx/>
              <a:buNone/>
            </a:pPr>
            <a:endParaRPr lang="en-GB" sz="2800" smtClean="0"/>
          </a:p>
          <a:p>
            <a:pPr eaLnBrk="1" hangingPunct="1"/>
            <a:r>
              <a:rPr lang="en-GB" sz="2800" smtClean="0">
                <a:solidFill>
                  <a:srgbClr val="292929"/>
                </a:solidFill>
              </a:rPr>
              <a:t>across sites</a:t>
            </a:r>
            <a:r>
              <a:rPr lang="en-GB" sz="2800" smtClean="0"/>
              <a:t> </a:t>
            </a:r>
            <a:r>
              <a:rPr lang="en-GB" sz="2800" smtClean="0">
                <a:solidFill>
                  <a:schemeClr val="bg2"/>
                </a:solidFill>
              </a:rPr>
              <a:t>(horizontal)</a:t>
            </a:r>
          </a:p>
          <a:p>
            <a:pPr eaLnBrk="1" hangingPunct="1">
              <a:buFontTx/>
              <a:buNone/>
            </a:pPr>
            <a:endParaRPr lang="en-GB" sz="2800" smtClean="0">
              <a:solidFill>
                <a:schemeClr val="bg2"/>
              </a:solidFill>
            </a:endParaRPr>
          </a:p>
          <a:p>
            <a:pPr eaLnBrk="1" hangingPunct="1"/>
            <a:r>
              <a:rPr lang="en-GB" sz="2800" smtClean="0">
                <a:solidFill>
                  <a:srgbClr val="292929"/>
                </a:solidFill>
              </a:rPr>
              <a:t>across scales</a:t>
            </a:r>
            <a:r>
              <a:rPr lang="en-GB" sz="2800" smtClean="0"/>
              <a:t> (</a:t>
            </a:r>
            <a:r>
              <a:rPr lang="en-GB" sz="2800" smtClean="0">
                <a:solidFill>
                  <a:schemeClr val="bg2"/>
                </a:solidFill>
              </a:rPr>
              <a:t>vertical …think Google Earth)</a:t>
            </a:r>
          </a:p>
          <a:p>
            <a:pPr eaLnBrk="1" hangingPunct="1">
              <a:buFontTx/>
              <a:buNone/>
            </a:pPr>
            <a:endParaRPr lang="en-GB" sz="2800" smtClean="0">
              <a:solidFill>
                <a:srgbClr val="292929"/>
              </a:solidFill>
            </a:endParaRPr>
          </a:p>
          <a:p>
            <a:pPr eaLnBrk="1" hangingPunct="1"/>
            <a:endParaRPr lang="en-GB" sz="2800" smtClean="0"/>
          </a:p>
        </p:txBody>
      </p:sp>
      <p:sp>
        <p:nvSpPr>
          <p:cNvPr id="12293" name="Text Box 5"/>
          <p:cNvSpPr txBox="1">
            <a:spLocks noChangeArrowheads="1"/>
          </p:cNvSpPr>
          <p:nvPr/>
        </p:nvSpPr>
        <p:spPr bwMode="auto">
          <a:xfrm>
            <a:off x="609600" y="5943600"/>
            <a:ext cx="8305800" cy="519113"/>
          </a:xfrm>
          <a:prstGeom prst="rect">
            <a:avLst/>
          </a:prstGeom>
          <a:noFill/>
          <a:ln w="9525">
            <a:noFill/>
            <a:miter lim="800000"/>
            <a:headEnd/>
            <a:tailEnd/>
          </a:ln>
        </p:spPr>
        <p:txBody>
          <a:bodyPr>
            <a:spAutoFit/>
          </a:bodyPr>
          <a:lstStyle/>
          <a:p>
            <a:pPr algn="l">
              <a:spcBef>
                <a:spcPct val="50000"/>
              </a:spcBef>
            </a:pPr>
            <a:endParaRPr lang="en-US" sz="2800">
              <a:solidFill>
                <a:schemeClr val="bg2"/>
              </a:solidFill>
              <a:latin typeface="Arial" charset="0"/>
            </a:endParaRPr>
          </a:p>
        </p:txBody>
      </p:sp>
      <p:pic>
        <p:nvPicPr>
          <p:cNvPr id="12294" name="Picture 6" descr="data_google"/>
          <p:cNvPicPr>
            <a:picLocks noGrp="1" noChangeAspect="1" noChangeArrowheads="1"/>
          </p:cNvPicPr>
          <p:nvPr>
            <p:ph sz="quarter" idx="1"/>
          </p:nvPr>
        </p:nvPicPr>
        <p:blipFill>
          <a:blip r:embed="rId4" cstate="print"/>
          <a:srcRect b="16216"/>
          <a:stretch>
            <a:fillRect/>
          </a:stretch>
        </p:blipFill>
        <p:spPr>
          <a:xfrm>
            <a:off x="1219200" y="3508375"/>
            <a:ext cx="3124200" cy="2239963"/>
          </a:xfr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GB" smtClean="0"/>
              <a:t>Evidence to justify seeking help</a:t>
            </a:r>
            <a:endParaRPr lang="en-US" smtClean="0"/>
          </a:p>
        </p:txBody>
      </p:sp>
      <p:sp>
        <p:nvSpPr>
          <p:cNvPr id="16387" name="Content Placeholder 2"/>
          <p:cNvSpPr>
            <a:spLocks noGrp="1"/>
          </p:cNvSpPr>
          <p:nvPr>
            <p:ph idx="1"/>
          </p:nvPr>
        </p:nvSpPr>
        <p:spPr/>
        <p:txBody>
          <a:bodyPr>
            <a:normAutofit fontScale="85000" lnSpcReduction="10000"/>
          </a:bodyPr>
          <a:lstStyle/>
          <a:p>
            <a:pPr eaLnBrk="1" hangingPunct="1"/>
            <a:r>
              <a:rPr lang="en-GB" smtClean="0"/>
              <a:t>You’d think you would find it easy to tell when you’re ill but it’s only afterwards that you know you are not well. But this technology is really brilliant. </a:t>
            </a:r>
          </a:p>
          <a:p>
            <a:pPr eaLnBrk="1" hangingPunct="1">
              <a:buFontTx/>
              <a:buNone/>
            </a:pPr>
            <a:endParaRPr lang="en-US" smtClean="0"/>
          </a:p>
          <a:p>
            <a:pPr eaLnBrk="1" hangingPunct="1"/>
            <a:r>
              <a:rPr lang="en-GB" smtClean="0"/>
              <a:t>The difference between no feeling well and being ill - she (practice nurse) said ‘It’s when you start no feeling well. . . no when you’re ill that you should come down.’  But I need to get the knowledge to separate the two. There’s a big difference - ken what I mean? Feeling unwell and being ill -  it’s two different things. </a:t>
            </a:r>
            <a:endParaRPr lang="en-US" smtClean="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Patient: perspectives</a:t>
            </a:r>
          </a:p>
        </p:txBody>
      </p:sp>
      <p:sp>
        <p:nvSpPr>
          <p:cNvPr id="17411" name="Rectangle 3"/>
          <p:cNvSpPr>
            <a:spLocks noGrp="1" noChangeArrowheads="1"/>
          </p:cNvSpPr>
          <p:nvPr>
            <p:ph idx="1"/>
          </p:nvPr>
        </p:nvSpPr>
        <p:spPr/>
        <p:txBody>
          <a:bodyPr/>
          <a:lstStyle/>
          <a:p>
            <a:pPr eaLnBrk="1" hangingPunct="1"/>
            <a:r>
              <a:rPr lang="en-GB" smtClean="0"/>
              <a:t>Problem accessing an appointment</a:t>
            </a:r>
          </a:p>
          <a:p>
            <a:pPr eaLnBrk="1" hangingPunct="1"/>
            <a:r>
              <a:rPr lang="en-GB" smtClean="0"/>
              <a:t>Problem identifying an exacerbation from a bad day</a:t>
            </a:r>
            <a:endParaRPr lang="en-US" smtClean="0"/>
          </a:p>
          <a:p>
            <a:pPr eaLnBrk="1" hangingPunct="1"/>
            <a:r>
              <a:rPr lang="en-GB" smtClean="0"/>
              <a:t>Fear of bothering doctors unnecessarily</a:t>
            </a:r>
          </a:p>
          <a:p>
            <a:pPr eaLnBrk="1" hangingPunct="1"/>
            <a:r>
              <a:rPr lang="en-GB" smtClean="0"/>
              <a:t>Getting to the surgery</a:t>
            </a:r>
          </a:p>
          <a:p>
            <a:pPr eaLnBrk="1" hangingPunct="1"/>
            <a:r>
              <a:rPr lang="en-GB" smtClean="0"/>
              <a:t>Getting antibiotics</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GB" smtClean="0"/>
              <a:t> Main Benefit Perceived?</a:t>
            </a:r>
            <a:endParaRPr lang="en-US" smtClean="0"/>
          </a:p>
        </p:txBody>
      </p:sp>
      <p:sp>
        <p:nvSpPr>
          <p:cNvPr id="18435" name="Content Placeholder 2"/>
          <p:cNvSpPr>
            <a:spLocks noGrp="1"/>
          </p:cNvSpPr>
          <p:nvPr>
            <p:ph idx="1"/>
          </p:nvPr>
        </p:nvSpPr>
        <p:spPr/>
        <p:txBody>
          <a:bodyPr>
            <a:normAutofit fontScale="92500" lnSpcReduction="20000"/>
          </a:bodyPr>
          <a:lstStyle/>
          <a:p>
            <a:pPr eaLnBrk="1" hangingPunct="1"/>
            <a:r>
              <a:rPr lang="en-GB" smtClean="0"/>
              <a:t>Best thing? .On the average I would think that the machine…it would get attention a lot quicker than you would normally. I’m just going on what you hear…where you wait 3 days for an appointment. Some people even said they had a week to wait. And I said – ‘Is that for a specific doctor? ‘ No, no, for </a:t>
            </a:r>
            <a:r>
              <a:rPr lang="en-GB" b="1" u="sng" smtClean="0"/>
              <a:t>a </a:t>
            </a:r>
            <a:r>
              <a:rPr lang="en-GB" smtClean="0"/>
              <a:t>doctor.  </a:t>
            </a:r>
          </a:p>
          <a:p>
            <a:pPr eaLnBrk="1" hangingPunct="1"/>
            <a:r>
              <a:rPr lang="en-GB" smtClean="0"/>
              <a:t>From that point of view, the machine’s a great asset. It would throw up to somebody right away that you need attention. You’re no getting blocked off by a receptionist.	</a:t>
            </a:r>
            <a:endParaRPr lang="en-US" smtClean="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GB" smtClean="0"/>
              <a:t>Benefits Experienced</a:t>
            </a:r>
            <a:endParaRPr lang="en-US" smtClean="0"/>
          </a:p>
        </p:txBody>
      </p:sp>
      <p:pic>
        <p:nvPicPr>
          <p:cNvPr id="19459" name="Picture 2"/>
          <p:cNvPicPr>
            <a:picLocks noChangeAspect="1" noChangeArrowheads="1"/>
          </p:cNvPicPr>
          <p:nvPr/>
        </p:nvPicPr>
        <p:blipFill>
          <a:blip r:embed="rId3" cstate="print"/>
          <a:srcRect l="29225" t="53572" r="56332" b="30945"/>
          <a:stretch>
            <a:fillRect/>
          </a:stretch>
        </p:blipFill>
        <p:spPr bwMode="auto">
          <a:xfrm>
            <a:off x="2268538" y="2362200"/>
            <a:ext cx="3206750" cy="2819400"/>
          </a:xfrm>
          <a:prstGeom prst="rect">
            <a:avLst/>
          </a:prstGeom>
          <a:noFill/>
          <a:ln w="9525">
            <a:noFill/>
            <a:miter lim="800000"/>
            <a:headEnd/>
            <a:tailEnd/>
          </a:ln>
        </p:spPr>
      </p:pic>
      <p:pic>
        <p:nvPicPr>
          <p:cNvPr id="19460" name="Picture 5"/>
          <p:cNvPicPr>
            <a:picLocks noChangeAspect="1" noChangeArrowheads="1"/>
          </p:cNvPicPr>
          <p:nvPr/>
        </p:nvPicPr>
        <p:blipFill>
          <a:blip r:embed="rId4" cstate="print"/>
          <a:srcRect l="21538" t="13461" r="49231" b="59615"/>
          <a:stretch>
            <a:fillRect/>
          </a:stretch>
        </p:blipFill>
        <p:spPr bwMode="auto">
          <a:xfrm>
            <a:off x="1981200" y="1676400"/>
            <a:ext cx="5170488" cy="3810000"/>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GB" smtClean="0"/>
              <a:t>Reassurance</a:t>
            </a:r>
            <a:endParaRPr lang="en-US" smtClean="0"/>
          </a:p>
        </p:txBody>
      </p:sp>
      <p:sp>
        <p:nvSpPr>
          <p:cNvPr id="20483" name="Content Placeholder 4"/>
          <p:cNvSpPr>
            <a:spLocks noGrp="1"/>
          </p:cNvSpPr>
          <p:nvPr>
            <p:ph idx="1"/>
          </p:nvPr>
        </p:nvSpPr>
        <p:spPr/>
        <p:txBody>
          <a:bodyPr>
            <a:normAutofit fontScale="85000" lnSpcReduction="10000"/>
          </a:bodyPr>
          <a:lstStyle/>
          <a:p>
            <a:pPr eaLnBrk="1" hangingPunct="1"/>
            <a:r>
              <a:rPr lang="en-GB" smtClean="0"/>
              <a:t>You know if something was wrong I’d get a phone call from the surgery –saying-you know - tra la la - whatever it was. The way I look at it, if there was something wrong they’d write a prescription, and I’d get it sent to the chemist-..and then I’d get it delivered direct.because if I’m unwell that’s one thing I have to face is that long walk to X, because there’s no bus direct from here an you know, when I’m unwell, um, so I’m delighted with it, yeah.</a:t>
            </a:r>
            <a:endParaRPr lang="en-US" smtClean="0"/>
          </a:p>
          <a:p>
            <a:pPr eaLnBrk="1" hangingPunct="1"/>
            <a:r>
              <a:rPr lang="en-GB" smtClean="0"/>
              <a:t>                              (Female patient, 66, post-installation)</a:t>
            </a:r>
            <a:endParaRPr lang="en-US" smtClean="0"/>
          </a:p>
          <a:p>
            <a:pPr eaLnBrk="1" hangingPunct="1"/>
            <a:endParaRPr lang="en-US" smtClean="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57200" y="838200"/>
            <a:ext cx="8229600" cy="4525963"/>
          </a:xfrm>
        </p:spPr>
        <p:txBody>
          <a:bodyPr>
            <a:normAutofit fontScale="77500" lnSpcReduction="20000"/>
          </a:bodyPr>
          <a:lstStyle/>
          <a:p>
            <a:pPr eaLnBrk="1" hangingPunct="1"/>
            <a:r>
              <a:rPr lang="en-GB" smtClean="0"/>
              <a:t>It’s actually quite comforting to know that they can see that every day, because before that I was getting rushed into hospital. Now with that they’re seeing it - they’re monitoring it.	</a:t>
            </a:r>
          </a:p>
          <a:p>
            <a:pPr eaLnBrk="1" hangingPunct="1">
              <a:buFontTx/>
              <a:buNone/>
            </a:pPr>
            <a:r>
              <a:rPr lang="en-GB" smtClean="0"/>
              <a:t>	                  (Male patient/smoker 59, post-installation)</a:t>
            </a:r>
          </a:p>
          <a:p>
            <a:pPr eaLnBrk="1" hangingPunct="1">
              <a:buFontTx/>
              <a:buNone/>
            </a:pPr>
            <a:endParaRPr lang="en-GB" smtClean="0"/>
          </a:p>
          <a:p>
            <a:pPr eaLnBrk="1" hangingPunct="1"/>
            <a:r>
              <a:rPr lang="en-GB" smtClean="0"/>
              <a:t>Actually it made me more assured. In a way it was a relief thinking that I should ignore my own thoughts on getting a doctor or something like that. This organisation was going to get hold of a doctor if their readings showed I needed a doctor. They were going to get hold of a doctor and get one here.    	 </a:t>
            </a:r>
          </a:p>
          <a:p>
            <a:pPr eaLnBrk="1" hangingPunct="1">
              <a:buFontTx/>
              <a:buNone/>
            </a:pPr>
            <a:r>
              <a:rPr lang="en-GB" smtClean="0"/>
              <a:t>                  (Female patient, 47 with asthma and COPD)</a:t>
            </a:r>
            <a:endParaRPr lang="en-US" smtClean="0"/>
          </a:p>
          <a:p>
            <a:pPr eaLnBrk="1" hangingPunct="1"/>
            <a:endParaRPr lang="en-US" smtClean="0"/>
          </a:p>
          <a:p>
            <a:pPr eaLnBrk="1" hangingPunct="1"/>
            <a:endParaRPr lang="en-US" smtClean="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GB" smtClean="0"/>
              <a:t>Less anxiety / panic</a:t>
            </a:r>
            <a:endParaRPr lang="en-US" smtClean="0"/>
          </a:p>
        </p:txBody>
      </p:sp>
      <p:sp>
        <p:nvSpPr>
          <p:cNvPr id="22531" name="Content Placeholder 2"/>
          <p:cNvSpPr>
            <a:spLocks noGrp="1"/>
          </p:cNvSpPr>
          <p:nvPr>
            <p:ph idx="1"/>
          </p:nvPr>
        </p:nvSpPr>
        <p:spPr>
          <a:xfrm>
            <a:off x="381000" y="1295400"/>
            <a:ext cx="8229600" cy="4525963"/>
          </a:xfrm>
        </p:spPr>
        <p:txBody>
          <a:bodyPr>
            <a:normAutofit fontScale="70000" lnSpcReduction="20000"/>
          </a:bodyPr>
          <a:lstStyle/>
          <a:p>
            <a:pPr eaLnBrk="1" hangingPunct="1"/>
            <a:r>
              <a:rPr lang="en-GB" smtClean="0"/>
              <a:t>C:  Since he’s been on that machine he’s never had anything like that.</a:t>
            </a:r>
            <a:endParaRPr lang="en-US" smtClean="0"/>
          </a:p>
          <a:p>
            <a:pPr eaLnBrk="1" hangingPunct="1"/>
            <a:r>
              <a:rPr lang="en-GB" smtClean="0"/>
              <a:t>I:  You’ve not had any attacks since you’ve had that machine?</a:t>
            </a:r>
            <a:endParaRPr lang="en-US" smtClean="0"/>
          </a:p>
          <a:p>
            <a:pPr eaLnBrk="1" hangingPunct="1"/>
            <a:r>
              <a:rPr lang="en-GB" smtClean="0"/>
              <a:t>C:  Oh no. Because you’re seen to right away now</a:t>
            </a:r>
            <a:endParaRPr lang="en-US" smtClean="0"/>
          </a:p>
          <a:p>
            <a:pPr eaLnBrk="1" hangingPunct="1"/>
            <a:r>
              <a:rPr lang="en-GB" smtClean="0"/>
              <a:t>I:  So you think you’ve been catching things earlier then</a:t>
            </a:r>
            <a:endParaRPr lang="en-US" smtClean="0"/>
          </a:p>
          <a:p>
            <a:pPr eaLnBrk="1" hangingPunct="1"/>
            <a:r>
              <a:rPr lang="en-GB" smtClean="0"/>
              <a:t>P:  Oh Aye</a:t>
            </a:r>
            <a:endParaRPr lang="en-US" smtClean="0"/>
          </a:p>
          <a:p>
            <a:pPr eaLnBrk="1" hangingPunct="1"/>
            <a:r>
              <a:rPr lang="en-GB" smtClean="0"/>
              <a:t>C:  He’d have been carted away in an ambulance because he hyperventilates at the start. Just before the machine went in. He panics. </a:t>
            </a:r>
            <a:endParaRPr lang="en-US" smtClean="0"/>
          </a:p>
          <a:p>
            <a:pPr eaLnBrk="1" hangingPunct="1"/>
            <a:r>
              <a:rPr lang="en-GB" smtClean="0"/>
              <a:t>P:  Ah panic… I was bad, and they took me into hospital on oxygen 	 </a:t>
            </a:r>
          </a:p>
          <a:p>
            <a:pPr eaLnBrk="1" hangingPunct="1">
              <a:buFontTx/>
              <a:buNone/>
            </a:pPr>
            <a:r>
              <a:rPr lang="en-GB" smtClean="0"/>
              <a:t>	   (Carer and patient with severe COPD, post-installation)</a:t>
            </a:r>
            <a:endParaRPr lang="en-US" smtClean="0"/>
          </a:p>
          <a:p>
            <a:pPr eaLnBrk="1" hangingPunct="1"/>
            <a:endParaRPr lang="en-US" smtClean="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fontScale="90000"/>
          </a:bodyPr>
          <a:lstStyle/>
          <a:p>
            <a:pPr eaLnBrk="1" hangingPunct="1"/>
            <a:r>
              <a:rPr lang="en-GB" smtClean="0"/>
              <a:t>Reassurance and information for carers</a:t>
            </a:r>
            <a:endParaRPr lang="en-US" smtClean="0"/>
          </a:p>
        </p:txBody>
      </p:sp>
      <p:sp>
        <p:nvSpPr>
          <p:cNvPr id="23555" name="Content Placeholder 2"/>
          <p:cNvSpPr>
            <a:spLocks noGrp="1"/>
          </p:cNvSpPr>
          <p:nvPr>
            <p:ph idx="1"/>
          </p:nvPr>
        </p:nvSpPr>
        <p:spPr>
          <a:xfrm>
            <a:off x="457200" y="1676400"/>
            <a:ext cx="8229600" cy="4525963"/>
          </a:xfrm>
        </p:spPr>
        <p:txBody>
          <a:bodyPr/>
          <a:lstStyle/>
          <a:p>
            <a:pPr eaLnBrk="1" hangingPunct="1"/>
            <a:r>
              <a:rPr lang="en-GB" smtClean="0"/>
              <a:t>And the readings are helpful for me, and I can physically see if her oxygen saturation is OK...and stuff like that so that’s reassuring for me. So I must say I like it... I think its a good thing for a carer to have. </a:t>
            </a:r>
            <a:endParaRPr lang="en-US" smtClean="0"/>
          </a:p>
          <a:p>
            <a:pPr eaLnBrk="1" hangingPunct="1">
              <a:buFontTx/>
              <a:buNone/>
            </a:pPr>
            <a:r>
              <a:rPr lang="en-GB" smtClean="0"/>
              <a:t>          				(Carer, female patient, 87)</a:t>
            </a:r>
            <a:endParaRPr lang="en-US" smtClean="0"/>
          </a:p>
          <a:p>
            <a:pPr eaLnBrk="1" hangingPunct="1"/>
            <a:endParaRPr lang="en-US" smtClean="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GB" smtClean="0"/>
              <a:t>Faster access to GP</a:t>
            </a:r>
            <a:endParaRPr lang="en-US" smtClean="0"/>
          </a:p>
        </p:txBody>
      </p:sp>
      <p:sp>
        <p:nvSpPr>
          <p:cNvPr id="24579" name="Content Placeholder 2"/>
          <p:cNvSpPr>
            <a:spLocks noGrp="1"/>
          </p:cNvSpPr>
          <p:nvPr>
            <p:ph idx="1"/>
          </p:nvPr>
        </p:nvSpPr>
        <p:spPr/>
        <p:txBody>
          <a:bodyPr>
            <a:normAutofit fontScale="85000" lnSpcReduction="20000"/>
          </a:bodyPr>
          <a:lstStyle/>
          <a:p>
            <a:pPr eaLnBrk="1" hangingPunct="1"/>
            <a:r>
              <a:rPr lang="en-GB" smtClean="0"/>
              <a:t>Oh you were waiting weeks, and he was suffering all that time. And (now) any time the machine takes his reading and it’s not up to scratch, they’re on the phone right away. He’s (husband) fair pleased because he says at least it takes, you ken, the worry.  Whenever you’re no well you can get them right away.  Get on antibiotics and that.  Cos he will say ‘you always leave it a wee bit too late. You wait till you’re gone and bad, you ken’.</a:t>
            </a:r>
            <a:endParaRPr lang="en-US" smtClean="0"/>
          </a:p>
          <a:p>
            <a:pPr eaLnBrk="1" hangingPunct="1"/>
            <a:r>
              <a:rPr lang="en-GB" smtClean="0"/>
              <a:t>You must admit there was a big improvement, because it saves you begging for an appointment and things like that.							     			Carer for 69 year old male patient</a:t>
            </a:r>
            <a:endParaRPr lang="en-US" smtClean="0"/>
          </a:p>
          <a:p>
            <a:pPr eaLnBrk="1" hangingPunct="1"/>
            <a:endParaRPr lang="en-US" smtClean="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1"/>
          </p:nvPr>
        </p:nvSpPr>
        <p:spPr/>
        <p:txBody>
          <a:bodyPr>
            <a:normAutofit fontScale="92500"/>
          </a:bodyPr>
          <a:lstStyle/>
          <a:p>
            <a:pPr eaLnBrk="1" hangingPunct="1"/>
            <a:r>
              <a:rPr lang="en-GB" smtClean="0"/>
              <a:t>P: So I don’t need to have an appointment</a:t>
            </a:r>
            <a:endParaRPr lang="en-US" smtClean="0"/>
          </a:p>
          <a:p>
            <a:pPr eaLnBrk="1" hangingPunct="1"/>
            <a:r>
              <a:rPr lang="en-GB" smtClean="0"/>
              <a:t>C: He just goes on to it straight away. They write a prescription and it goes straight to the chemist</a:t>
            </a:r>
            <a:endParaRPr lang="en-US" smtClean="0"/>
          </a:p>
          <a:p>
            <a:pPr eaLnBrk="1" hangingPunct="1"/>
            <a:r>
              <a:rPr lang="en-GB" smtClean="0"/>
              <a:t>I:   Did he have that before?</a:t>
            </a:r>
            <a:endParaRPr lang="en-US" smtClean="0"/>
          </a:p>
          <a:p>
            <a:pPr eaLnBrk="1" hangingPunct="1"/>
            <a:r>
              <a:rPr lang="en-GB" smtClean="0"/>
              <a:t>C: No he didnae used to have that before.~</a:t>
            </a:r>
            <a:endParaRPr lang="en-US" smtClean="0"/>
          </a:p>
          <a:p>
            <a:pPr eaLnBrk="1" hangingPunct="1"/>
            <a:r>
              <a:rPr lang="en-GB" smtClean="0"/>
              <a:t>I:   Do you see that as an advantage?</a:t>
            </a:r>
            <a:endParaRPr lang="en-US" smtClean="0"/>
          </a:p>
          <a:p>
            <a:pPr eaLnBrk="1" hangingPunct="1"/>
            <a:r>
              <a:rPr lang="en-GB" smtClean="0"/>
              <a:t>C: Oh yeah, because normally..to get an appointment down here ..it’s murder </a:t>
            </a:r>
            <a:endParaRPr lang="en-US" smtClean="0"/>
          </a:p>
          <a:p>
            <a:pPr eaLnBrk="1" hangingPunct="1"/>
            <a:endParaRPr lang="en-US"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pPr eaLnBrk="1" hangingPunct="1"/>
            <a:r>
              <a:rPr lang="en-US" altLang="ja-JP" sz="3200" dirty="0" smtClean="0">
                <a:solidFill>
                  <a:schemeClr val="tx1"/>
                </a:solidFill>
                <a:ea typeface="ＭＳ Ｐゴシック" charset="-128"/>
              </a:rPr>
              <a:t>Seven HealthGrid projects</a:t>
            </a:r>
            <a:endParaRPr lang="en-US" sz="3200" dirty="0" smtClean="0">
              <a:solidFill>
                <a:schemeClr val="tx1"/>
              </a:solidFill>
            </a:endParaRPr>
          </a:p>
        </p:txBody>
      </p:sp>
      <p:sp>
        <p:nvSpPr>
          <p:cNvPr id="6147" name="Rectangle 6"/>
          <p:cNvSpPr>
            <a:spLocks noGrp="1" noChangeArrowheads="1"/>
          </p:cNvSpPr>
          <p:nvPr>
            <p:ph type="body" sz="half" idx="2"/>
          </p:nvPr>
        </p:nvSpPr>
        <p:spPr/>
        <p:txBody>
          <a:bodyPr/>
          <a:lstStyle/>
          <a:p>
            <a:pPr lvl="1" eaLnBrk="1" hangingPunct="1">
              <a:spcBef>
                <a:spcPct val="50000"/>
              </a:spcBef>
              <a:buFontTx/>
              <a:buChar char="•"/>
            </a:pPr>
            <a:endParaRPr lang="en-US" altLang="ja-JP" sz="2400" smtClean="0">
              <a:solidFill>
                <a:schemeClr val="tx1"/>
              </a:solidFill>
              <a:ea typeface="ＭＳ Ｐゴシック" charset="-128"/>
            </a:endParaRPr>
          </a:p>
          <a:p>
            <a:pPr eaLnBrk="1" hangingPunct="1"/>
            <a:endParaRPr lang="en-US" sz="2800" smtClean="0"/>
          </a:p>
        </p:txBody>
      </p:sp>
      <p:pic>
        <p:nvPicPr>
          <p:cNvPr id="6148" name="Picture 7" descr="edinburgh_snow"/>
          <p:cNvPicPr>
            <a:picLocks noGrp="1" noChangeAspect="1" noChangeArrowheads="1"/>
          </p:cNvPicPr>
          <p:nvPr>
            <p:ph sz="half" idx="1"/>
          </p:nvPr>
        </p:nvPicPr>
        <p:blipFill>
          <a:blip r:embed="rId3" cstate="print"/>
          <a:srcRect/>
          <a:stretch>
            <a:fillRect/>
          </a:stretch>
        </p:blipFill>
        <p:spPr>
          <a:xfrm>
            <a:off x="609600" y="2444750"/>
            <a:ext cx="3848100" cy="2881313"/>
          </a:xfrm>
          <a:noFill/>
        </p:spPr>
      </p:pic>
      <p:sp>
        <p:nvSpPr>
          <p:cNvPr id="6149" name="Rectangle 9"/>
          <p:cNvSpPr>
            <a:spLocks noChangeArrowheads="1"/>
          </p:cNvSpPr>
          <p:nvPr/>
        </p:nvSpPr>
        <p:spPr bwMode="auto">
          <a:xfrm>
            <a:off x="4788024" y="2060848"/>
            <a:ext cx="4038600" cy="4448175"/>
          </a:xfrm>
          <a:prstGeom prst="rect">
            <a:avLst/>
          </a:prstGeom>
          <a:noFill/>
          <a:ln w="9525">
            <a:noFill/>
            <a:miter lim="800000"/>
            <a:headEnd/>
            <a:tailEnd/>
          </a:ln>
        </p:spPr>
        <p:txBody>
          <a:bodyPr>
            <a:spAutoFit/>
          </a:bodyPr>
          <a:lstStyle/>
          <a:p>
            <a:pPr algn="l">
              <a:buFontTx/>
              <a:buChar char="•"/>
            </a:pPr>
            <a:r>
              <a:rPr lang="en-GB" sz="2800" dirty="0" err="1">
                <a:solidFill>
                  <a:srgbClr val="4D4D4D"/>
                </a:solidFill>
                <a:latin typeface="Arial" charset="0"/>
              </a:rPr>
              <a:t>PsyGrid</a:t>
            </a:r>
            <a:endParaRPr lang="en-GB" sz="2800" dirty="0">
              <a:solidFill>
                <a:srgbClr val="4D4D4D"/>
              </a:solidFill>
              <a:latin typeface="Arial" charset="0"/>
            </a:endParaRPr>
          </a:p>
          <a:p>
            <a:pPr algn="l">
              <a:buFontTx/>
              <a:buChar char="•"/>
            </a:pPr>
            <a:r>
              <a:rPr lang="en-GB" sz="2800" dirty="0">
                <a:solidFill>
                  <a:srgbClr val="4D4D4D"/>
                </a:solidFill>
                <a:latin typeface="Arial" charset="0"/>
              </a:rPr>
              <a:t>NeuroGrid</a:t>
            </a:r>
          </a:p>
          <a:p>
            <a:pPr algn="l">
              <a:buFontTx/>
              <a:buChar char="•"/>
            </a:pPr>
            <a:r>
              <a:rPr lang="en-GB" sz="2800" dirty="0">
                <a:solidFill>
                  <a:srgbClr val="4D4D4D"/>
                </a:solidFill>
                <a:latin typeface="Arial" charset="0"/>
              </a:rPr>
              <a:t>BIRN</a:t>
            </a:r>
          </a:p>
          <a:p>
            <a:pPr algn="l">
              <a:buFontTx/>
              <a:buChar char="•"/>
            </a:pPr>
            <a:r>
              <a:rPr lang="en-GB" sz="2800" dirty="0" err="1">
                <a:solidFill>
                  <a:srgbClr val="4D4D4D"/>
                </a:solidFill>
                <a:latin typeface="Arial" charset="0"/>
              </a:rPr>
              <a:t>NeuroBase</a:t>
            </a:r>
            <a:endParaRPr lang="en-GB" sz="2800" dirty="0">
              <a:solidFill>
                <a:srgbClr val="4D4D4D"/>
              </a:solidFill>
              <a:latin typeface="Arial" charset="0"/>
            </a:endParaRPr>
          </a:p>
          <a:p>
            <a:pPr algn="l">
              <a:buFontTx/>
              <a:buChar char="•"/>
            </a:pPr>
            <a:r>
              <a:rPr lang="en-GB" sz="2800" dirty="0">
                <a:solidFill>
                  <a:srgbClr val="4D4D4D"/>
                </a:solidFill>
                <a:latin typeface="Arial" charset="0"/>
              </a:rPr>
              <a:t>CARMEN</a:t>
            </a:r>
          </a:p>
          <a:p>
            <a:pPr algn="l">
              <a:buFontTx/>
              <a:buChar char="•"/>
            </a:pPr>
            <a:r>
              <a:rPr lang="en-GB" sz="2800" dirty="0" err="1">
                <a:solidFill>
                  <a:srgbClr val="4D4D4D"/>
                </a:solidFill>
                <a:latin typeface="Arial" charset="0"/>
              </a:rPr>
              <a:t>DGEMap</a:t>
            </a:r>
            <a:endParaRPr lang="en-GB" sz="2800" dirty="0">
              <a:solidFill>
                <a:srgbClr val="4D4D4D"/>
              </a:solidFill>
              <a:latin typeface="Arial" charset="0"/>
            </a:endParaRPr>
          </a:p>
          <a:p>
            <a:pPr algn="l">
              <a:buFontTx/>
              <a:buChar char="•"/>
            </a:pPr>
            <a:r>
              <a:rPr lang="en-GB" sz="2800" dirty="0">
                <a:solidFill>
                  <a:srgbClr val="4D4D4D"/>
                </a:solidFill>
                <a:latin typeface="Arial" charset="0"/>
              </a:rPr>
              <a:t>EMAGE</a:t>
            </a:r>
          </a:p>
          <a:p>
            <a:pPr algn="l">
              <a:buFontTx/>
              <a:buChar char="•"/>
            </a:pPr>
            <a:r>
              <a:rPr lang="en-GB" sz="2800" dirty="0">
                <a:solidFill>
                  <a:srgbClr val="4D4D4D"/>
                </a:solidFill>
                <a:latin typeface="Arial" charset="0"/>
              </a:rPr>
              <a:t>P3G Observatory</a:t>
            </a:r>
          </a:p>
          <a:p>
            <a:pPr algn="l">
              <a:buFontTx/>
              <a:buChar char="•"/>
            </a:pPr>
            <a:endParaRPr lang="en-GB" sz="2800" dirty="0">
              <a:solidFill>
                <a:srgbClr val="4D4D4D"/>
              </a:solidFill>
              <a:latin typeface="Arial" charset="0"/>
            </a:endParaRPr>
          </a:p>
          <a:p>
            <a:pPr algn="l">
              <a:spcBef>
                <a:spcPct val="20000"/>
              </a:spcBef>
            </a:pPr>
            <a:endParaRPr lang="en-US" sz="2800" dirty="0">
              <a:solidFill>
                <a:srgbClr val="4D4D4D"/>
              </a:solidFill>
              <a:latin typeface="Arial" charset="0"/>
            </a:endParaRPr>
          </a:p>
        </p:txBody>
      </p:sp>
      <p:sp>
        <p:nvSpPr>
          <p:cNvPr id="6150" name="Text Box 10"/>
          <p:cNvSpPr txBox="1">
            <a:spLocks noChangeArrowheads="1"/>
          </p:cNvSpPr>
          <p:nvPr/>
        </p:nvSpPr>
        <p:spPr bwMode="auto">
          <a:xfrm>
            <a:off x="539552" y="6237312"/>
            <a:ext cx="5486400" cy="461665"/>
          </a:xfrm>
          <a:prstGeom prst="rect">
            <a:avLst/>
          </a:prstGeom>
          <a:noFill/>
          <a:ln w="9525">
            <a:noFill/>
            <a:miter lim="800000"/>
            <a:headEnd/>
            <a:tailEnd/>
          </a:ln>
        </p:spPr>
        <p:txBody>
          <a:bodyPr>
            <a:spAutoFit/>
          </a:bodyPr>
          <a:lstStyle/>
          <a:p>
            <a:pPr algn="l"/>
            <a:r>
              <a:rPr lang="en-GB" sz="2400" dirty="0" smtClean="0">
                <a:solidFill>
                  <a:srgbClr val="4D4D4D"/>
                </a:solidFill>
                <a:latin typeface="Arial" charset="0"/>
              </a:rPr>
              <a:t>https</a:t>
            </a:r>
            <a:r>
              <a:rPr lang="en-GB" sz="2400" dirty="0">
                <a:solidFill>
                  <a:srgbClr val="4D4D4D"/>
                </a:solidFill>
                <a:latin typeface="Arial" charset="0"/>
              </a:rPr>
              <a:t>://wikis.ac.uk/mod/Main_Page</a:t>
            </a:r>
            <a:endParaRPr lang="en-US" sz="2400" dirty="0">
              <a:solidFill>
                <a:srgbClr val="4D4D4D"/>
              </a:solidFill>
              <a:latin typeface="Arial"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GB" smtClean="0"/>
              <a:t>Earlier intervention</a:t>
            </a:r>
            <a:endParaRPr lang="en-US" smtClean="0"/>
          </a:p>
        </p:txBody>
      </p:sp>
      <p:sp>
        <p:nvSpPr>
          <p:cNvPr id="26627" name="Content Placeholder 2"/>
          <p:cNvSpPr>
            <a:spLocks noGrp="1"/>
          </p:cNvSpPr>
          <p:nvPr>
            <p:ph idx="1"/>
          </p:nvPr>
        </p:nvSpPr>
        <p:spPr/>
        <p:txBody>
          <a:bodyPr/>
          <a:lstStyle/>
          <a:p>
            <a:pPr eaLnBrk="1" hangingPunct="1"/>
            <a:r>
              <a:rPr lang="en-GB" smtClean="0"/>
              <a:t>Yes, a couple of times the doctors have caught it before it goes into an  exacerbation. ..There’s a couple of times we’ve caught it before it got bad                              			(Carer for female patient, 87, post-installation</a:t>
            </a:r>
            <a:endParaRPr lang="en-US" smtClean="0"/>
          </a:p>
          <a:p>
            <a:pPr eaLnBrk="1" hangingPunct="1"/>
            <a:endParaRPr lang="en-US" smtClean="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GB" smtClean="0"/>
              <a:t>Prompts patients to act</a:t>
            </a:r>
            <a:endParaRPr lang="en-US" smtClean="0"/>
          </a:p>
        </p:txBody>
      </p:sp>
      <p:sp>
        <p:nvSpPr>
          <p:cNvPr id="27651" name="Content Placeholder 2"/>
          <p:cNvSpPr>
            <a:spLocks noGrp="1"/>
          </p:cNvSpPr>
          <p:nvPr>
            <p:ph idx="1"/>
          </p:nvPr>
        </p:nvSpPr>
        <p:spPr/>
        <p:txBody>
          <a:bodyPr>
            <a:normAutofit fontScale="92500" lnSpcReduction="20000"/>
          </a:bodyPr>
          <a:lstStyle/>
          <a:p>
            <a:pPr eaLnBrk="1" hangingPunct="1"/>
            <a:r>
              <a:rPr lang="en-GB" smtClean="0"/>
              <a:t>I know myself if that wasn’t there I’d just keep puffin about.</a:t>
            </a:r>
            <a:endParaRPr lang="en-US" smtClean="0"/>
          </a:p>
          <a:p>
            <a:pPr eaLnBrk="1" hangingPunct="1">
              <a:buFontTx/>
              <a:buNone/>
            </a:pPr>
            <a:r>
              <a:rPr lang="en-GB" smtClean="0"/>
              <a:t>						(Male patient 77</a:t>
            </a:r>
          </a:p>
          <a:p>
            <a:pPr eaLnBrk="1" hangingPunct="1">
              <a:buFontTx/>
              <a:buNone/>
            </a:pPr>
            <a:endParaRPr lang="en-US" smtClean="0"/>
          </a:p>
          <a:p>
            <a:pPr eaLnBrk="1" hangingPunct="1"/>
            <a:r>
              <a:rPr lang="en-GB" smtClean="0"/>
              <a:t>Well before I might have left it off for a week or two because I don’t like taking them (steroids).I don’t like the side effects. But I know</a:t>
            </a:r>
            <a:r>
              <a:rPr lang="en-GB" b="1" smtClean="0"/>
              <a:t> </a:t>
            </a:r>
            <a:r>
              <a:rPr lang="en-GB" smtClean="0"/>
              <a:t>when I have to take them now.  </a:t>
            </a:r>
            <a:endParaRPr lang="en-US" smtClean="0"/>
          </a:p>
          <a:p>
            <a:pPr eaLnBrk="1" hangingPunct="1">
              <a:buFontTx/>
              <a:buNone/>
            </a:pPr>
            <a:r>
              <a:rPr lang="en-GB" smtClean="0"/>
              <a:t>			(Female patient with / COPD and asthma, 47)</a:t>
            </a:r>
            <a:endParaRPr lang="en-US" smtClean="0"/>
          </a:p>
          <a:p>
            <a:pPr eaLnBrk="1" hangingPunct="1"/>
            <a:endParaRPr lang="en-US" smtClean="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GB" smtClean="0"/>
              <a:t>Reinforce lifestyle changes</a:t>
            </a:r>
            <a:endParaRPr lang="en-US" smtClean="0"/>
          </a:p>
        </p:txBody>
      </p:sp>
      <p:sp>
        <p:nvSpPr>
          <p:cNvPr id="28675" name="Content Placeholder 2"/>
          <p:cNvSpPr>
            <a:spLocks noGrp="1"/>
          </p:cNvSpPr>
          <p:nvPr>
            <p:ph idx="1"/>
          </p:nvPr>
        </p:nvSpPr>
        <p:spPr/>
        <p:txBody>
          <a:bodyPr/>
          <a:lstStyle/>
          <a:p>
            <a:pPr eaLnBrk="1" hangingPunct="1"/>
            <a:r>
              <a:rPr lang="en-GB" smtClean="0"/>
              <a:t>When I stopped smoking I could see the difference in the scores. I’ve noticed, even my peak flow.  My peak flow will never be really high. There it was 105.  Well, it’s usually about 80 or 90, ken? But since I’ve stopped smoking, I’m putting the weight on. I notice it on that scale.</a:t>
            </a:r>
            <a:endParaRPr lang="en-US" smtClean="0"/>
          </a:p>
          <a:p>
            <a:pPr eaLnBrk="1" hangingPunct="1"/>
            <a:r>
              <a:rPr lang="en-GB" i="1" smtClean="0"/>
              <a:t>							</a:t>
            </a:r>
            <a:endParaRPr lang="en-US" i="1" smtClean="0"/>
          </a:p>
          <a:p>
            <a:pPr eaLnBrk="1" hangingPunct="1"/>
            <a:endParaRPr lang="en-US" smtClean="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GB" smtClean="0"/>
              <a:t>Very positive perceptions</a:t>
            </a:r>
            <a:endParaRPr lang="en-US" smtClean="0"/>
          </a:p>
        </p:txBody>
      </p:sp>
      <p:sp>
        <p:nvSpPr>
          <p:cNvPr id="29699" name="Content Placeholder 2"/>
          <p:cNvSpPr>
            <a:spLocks noGrp="1"/>
          </p:cNvSpPr>
          <p:nvPr>
            <p:ph idx="1"/>
          </p:nvPr>
        </p:nvSpPr>
        <p:spPr/>
        <p:txBody>
          <a:bodyPr/>
          <a:lstStyle/>
          <a:p>
            <a:pPr eaLnBrk="1" hangingPunct="1"/>
            <a:r>
              <a:rPr lang="en-GB" smtClean="0"/>
              <a:t>Oh no – it’s a great help. There’s no two ways about it – it’s a good thing. Well I think its a good thing anyway, and the two boys that were there fae Intel – they asked that- and I said  “I thought you were come to take it away!”  And I said – ‘You’re no goin to take it away! You’ll need to get the FBI!’									          (Male Patient)</a:t>
            </a:r>
            <a:endParaRPr lang="en-US" smtClean="0"/>
          </a:p>
          <a:p>
            <a:pPr eaLnBrk="1" hangingPunct="1"/>
            <a:endParaRPr lang="en-US" smtClean="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noChangeArrowheads="1"/>
          </p:cNvSpPr>
          <p:nvPr>
            <p:ph type="title"/>
          </p:nvPr>
        </p:nvSpPr>
        <p:spPr/>
        <p:txBody>
          <a:bodyPr/>
          <a:lstStyle/>
          <a:p>
            <a:pPr eaLnBrk="1" hangingPunct="1"/>
            <a:endParaRPr lang="en-GB" smtClean="0"/>
          </a:p>
        </p:txBody>
      </p:sp>
      <p:pic>
        <p:nvPicPr>
          <p:cNvPr id="30723" name="Picture 5"/>
          <p:cNvPicPr>
            <a:picLocks noChangeAspect="1" noChangeArrowheads="1"/>
          </p:cNvPicPr>
          <p:nvPr/>
        </p:nvPicPr>
        <p:blipFill>
          <a:blip r:embed="rId3" cstate="print"/>
          <a:srcRect l="3545" t="12863" r="2325" b="9543"/>
          <a:stretch>
            <a:fillRect/>
          </a:stretch>
        </p:blipFill>
        <p:spPr bwMode="auto">
          <a:xfrm>
            <a:off x="152400" y="228600"/>
            <a:ext cx="8686800" cy="5737225"/>
          </a:xfrm>
          <a:prstGeom prst="rect">
            <a:avLst/>
          </a:prstGeom>
          <a:noFill/>
          <a:ln w="9525">
            <a:noFill/>
            <a:miter lim="800000"/>
            <a:headEnd/>
            <a:tailEnd/>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GB" smtClean="0"/>
              <a:t>Emerging Opportunities</a:t>
            </a:r>
            <a:endParaRPr lang="en-US" smtClean="0"/>
          </a:p>
        </p:txBody>
      </p:sp>
      <p:sp>
        <p:nvSpPr>
          <p:cNvPr id="3" name="Rectangle 2"/>
          <p:cNvSpPr/>
          <p:nvPr/>
        </p:nvSpPr>
        <p:spPr>
          <a:xfrm>
            <a:off x="762000" y="1676400"/>
            <a:ext cx="7315200" cy="2678113"/>
          </a:xfrm>
          <a:prstGeom prst="rect">
            <a:avLst/>
          </a:prstGeom>
        </p:spPr>
        <p:txBody>
          <a:bodyPr>
            <a:spAutoFit/>
          </a:bodyPr>
          <a:lstStyle/>
          <a:p>
            <a:pPr>
              <a:defRPr/>
            </a:pPr>
            <a:r>
              <a:rPr lang="en-GB" sz="2400" dirty="0">
                <a:solidFill>
                  <a:schemeClr val="tx1">
                    <a:lumMod val="65000"/>
                    <a:lumOff val="35000"/>
                  </a:schemeClr>
                </a:solidFill>
              </a:rPr>
              <a:t>In combination with pulmonary rehab. That would sell it. A combination, combined approach would be brilliant. I think if that was – if people who had COPD were offered this for monitoring their progress – just the fact that they are mentoring their progress every day										GP </a:t>
            </a:r>
            <a:endParaRPr lang="en-US" sz="2400" dirty="0">
              <a:solidFill>
                <a:schemeClr val="tx1">
                  <a:lumMod val="65000"/>
                  <a:lumOff val="35000"/>
                </a:schemeClr>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p:txBody>
          <a:bodyPr/>
          <a:lstStyle/>
          <a:p>
            <a:pPr eaLnBrk="1" hangingPunct="1"/>
            <a:r>
              <a:rPr lang="en-GB" smtClean="0"/>
              <a:t>Usability</a:t>
            </a:r>
          </a:p>
        </p:txBody>
      </p:sp>
      <p:pic>
        <p:nvPicPr>
          <p:cNvPr id="32771" name="Object 2"/>
          <p:cNvPicPr>
            <a:picLocks noChangeArrowheads="1"/>
          </p:cNvPicPr>
          <p:nvPr/>
        </p:nvPicPr>
        <p:blipFill>
          <a:blip r:embed="rId3" cstate="print"/>
          <a:srcRect b="-208"/>
          <a:stretch>
            <a:fillRect/>
          </a:stretch>
        </p:blipFill>
        <p:spPr bwMode="auto">
          <a:xfrm>
            <a:off x="2209800" y="2667000"/>
            <a:ext cx="5143500" cy="2933700"/>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lstStyle/>
          <a:p>
            <a:pPr eaLnBrk="1" hangingPunct="1"/>
            <a:r>
              <a:rPr lang="en-GB" smtClean="0"/>
              <a:t>Installation</a:t>
            </a:r>
          </a:p>
        </p:txBody>
      </p:sp>
      <p:pic>
        <p:nvPicPr>
          <p:cNvPr id="33795" name="Object 5"/>
          <p:cNvPicPr>
            <a:picLocks noChangeArrowheads="1"/>
          </p:cNvPicPr>
          <p:nvPr/>
        </p:nvPicPr>
        <p:blipFill>
          <a:blip r:embed="rId3" cstate="print"/>
          <a:srcRect b="-252"/>
          <a:stretch>
            <a:fillRect/>
          </a:stretch>
        </p:blipFill>
        <p:spPr bwMode="auto">
          <a:xfrm>
            <a:off x="2057400" y="2286000"/>
            <a:ext cx="5143500" cy="3429000"/>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lstStyle/>
          <a:p>
            <a:pPr eaLnBrk="1" hangingPunct="1"/>
            <a:r>
              <a:rPr lang="en-GB" smtClean="0"/>
              <a:t>Care Team Perspectives</a:t>
            </a:r>
          </a:p>
        </p:txBody>
      </p:sp>
      <p:pic>
        <p:nvPicPr>
          <p:cNvPr id="34819" name="Picture 5" descr="nurses_1900"/>
          <p:cNvPicPr>
            <a:picLocks noChangeAspect="1" noChangeArrowheads="1"/>
          </p:cNvPicPr>
          <p:nvPr/>
        </p:nvPicPr>
        <p:blipFill>
          <a:blip r:embed="rId3" cstate="print"/>
          <a:srcRect/>
          <a:stretch>
            <a:fillRect/>
          </a:stretch>
        </p:blipFill>
        <p:spPr bwMode="auto">
          <a:xfrm>
            <a:off x="2976563" y="1285875"/>
            <a:ext cx="3190875" cy="4286250"/>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mtClean="0"/>
              <a:t>Nurses, Physiotherapists</a:t>
            </a:r>
          </a:p>
        </p:txBody>
      </p:sp>
      <p:sp>
        <p:nvSpPr>
          <p:cNvPr id="37891" name="Rectangle 3"/>
          <p:cNvSpPr>
            <a:spLocks noGrp="1" noChangeArrowheads="1"/>
          </p:cNvSpPr>
          <p:nvPr>
            <p:ph type="body" idx="1"/>
          </p:nvPr>
        </p:nvSpPr>
        <p:spPr/>
        <p:txBody>
          <a:bodyPr>
            <a:normAutofit lnSpcReduction="10000"/>
          </a:bodyPr>
          <a:lstStyle/>
          <a:p>
            <a:pPr eaLnBrk="1" hangingPunct="1">
              <a:lnSpc>
                <a:spcPct val="90000"/>
              </a:lnSpc>
              <a:defRPr/>
            </a:pPr>
            <a:r>
              <a:rPr lang="en-US" dirty="0" smtClean="0">
                <a:solidFill>
                  <a:schemeClr val="tx1">
                    <a:lumMod val="65000"/>
                    <a:lumOff val="35000"/>
                  </a:schemeClr>
                </a:solidFill>
              </a:rPr>
              <a:t>Core problem focus is the </a:t>
            </a:r>
            <a:r>
              <a:rPr lang="en-US" dirty="0" err="1" smtClean="0">
                <a:solidFill>
                  <a:schemeClr val="tx1">
                    <a:lumMod val="65000"/>
                    <a:lumOff val="35000"/>
                  </a:schemeClr>
                </a:solidFill>
              </a:rPr>
              <a:t>realisation</a:t>
            </a:r>
            <a:r>
              <a:rPr lang="en-US" dirty="0" smtClean="0">
                <a:solidFill>
                  <a:schemeClr val="tx1">
                    <a:lumMod val="65000"/>
                    <a:lumOff val="35000"/>
                  </a:schemeClr>
                </a:solidFill>
              </a:rPr>
              <a:t> of the intervention after monitoring</a:t>
            </a:r>
          </a:p>
          <a:p>
            <a:pPr eaLnBrk="1" hangingPunct="1">
              <a:lnSpc>
                <a:spcPct val="90000"/>
              </a:lnSpc>
              <a:defRPr/>
            </a:pPr>
            <a:r>
              <a:rPr lang="en-US" dirty="0" smtClean="0">
                <a:solidFill>
                  <a:schemeClr val="tx1">
                    <a:lumMod val="65000"/>
                    <a:lumOff val="35000"/>
                  </a:schemeClr>
                </a:solidFill>
              </a:rPr>
              <a:t>Core problem issues (and opportunities) are</a:t>
            </a:r>
          </a:p>
          <a:p>
            <a:pPr lvl="1" eaLnBrk="1" hangingPunct="1">
              <a:lnSpc>
                <a:spcPct val="90000"/>
              </a:lnSpc>
              <a:defRPr/>
            </a:pPr>
            <a:r>
              <a:rPr lang="en-US" sz="2400" dirty="0" smtClean="0">
                <a:solidFill>
                  <a:schemeClr val="tx1">
                    <a:lumMod val="65000"/>
                    <a:lumOff val="35000"/>
                  </a:schemeClr>
                </a:solidFill>
              </a:rPr>
              <a:t>coordination of information and services of distributed care teams around patients needs</a:t>
            </a:r>
          </a:p>
          <a:p>
            <a:pPr lvl="1" eaLnBrk="1" hangingPunct="1">
              <a:lnSpc>
                <a:spcPct val="90000"/>
              </a:lnSpc>
              <a:defRPr/>
            </a:pPr>
            <a:r>
              <a:rPr lang="en-US" sz="2400" dirty="0" smtClean="0">
                <a:solidFill>
                  <a:schemeClr val="tx1">
                    <a:lumMod val="65000"/>
                    <a:lumOff val="35000"/>
                  </a:schemeClr>
                </a:solidFill>
              </a:rPr>
              <a:t>opportunity from virtual hub as vehicle for this here</a:t>
            </a:r>
          </a:p>
          <a:p>
            <a:pPr lvl="1" eaLnBrk="1" hangingPunct="1">
              <a:lnSpc>
                <a:spcPct val="90000"/>
              </a:lnSpc>
              <a:defRPr/>
            </a:pPr>
            <a:r>
              <a:rPr lang="en-US" sz="2400" dirty="0" smtClean="0">
                <a:solidFill>
                  <a:schemeClr val="tx1">
                    <a:lumMod val="65000"/>
                    <a:lumOff val="35000"/>
                  </a:schemeClr>
                </a:solidFill>
              </a:rPr>
              <a:t>limitations of standard threshold scores as a guide to care needs</a:t>
            </a:r>
          </a:p>
          <a:p>
            <a:pPr lvl="1" eaLnBrk="1" hangingPunct="1">
              <a:lnSpc>
                <a:spcPct val="90000"/>
              </a:lnSpc>
              <a:defRPr/>
            </a:pPr>
            <a:r>
              <a:rPr lang="en-US" sz="2400" dirty="0" smtClean="0">
                <a:solidFill>
                  <a:schemeClr val="tx1">
                    <a:lumMod val="65000"/>
                    <a:lumOff val="35000"/>
                  </a:schemeClr>
                </a:solidFill>
              </a:rPr>
              <a:t>Opportunity of video-conferencing facility to address this problem, and to extend reach of care services</a:t>
            </a:r>
          </a:p>
          <a:p>
            <a:pPr lvl="1" eaLnBrk="1" hangingPunct="1">
              <a:lnSpc>
                <a:spcPct val="90000"/>
              </a:lnSpc>
              <a:buFontTx/>
              <a:buNone/>
              <a:defRPr/>
            </a:pPr>
            <a:endParaRPr lang="en-US" sz="2000" dirty="0" smtClean="0">
              <a:solidFill>
                <a:schemeClr val="hlink"/>
              </a:solidFill>
            </a:endParaRPr>
          </a:p>
          <a:p>
            <a:pPr eaLnBrk="1" hangingPunct="1">
              <a:lnSpc>
                <a:spcPct val="90000"/>
              </a:lnSpc>
              <a:buFontTx/>
              <a:buNone/>
              <a:defRPr/>
            </a:pPr>
            <a:r>
              <a:rPr lang="en-US" dirty="0" smtClean="0"/>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ChangeArrowheads="1"/>
          </p:cNvSpPr>
          <p:nvPr/>
        </p:nvSpPr>
        <p:spPr bwMode="auto">
          <a:xfrm>
            <a:off x="3143250" y="2333625"/>
            <a:ext cx="9144000" cy="0"/>
          </a:xfrm>
          <a:prstGeom prst="rect">
            <a:avLst/>
          </a:prstGeom>
          <a:noFill/>
          <a:ln w="9525">
            <a:noFill/>
            <a:miter lim="800000"/>
            <a:headEnd/>
            <a:tailEnd/>
          </a:ln>
        </p:spPr>
        <p:txBody>
          <a:bodyPr>
            <a:spAutoFit/>
          </a:bodyPr>
          <a:lstStyle/>
          <a:p>
            <a:endParaRPr lang="en-GB"/>
          </a:p>
        </p:txBody>
      </p:sp>
      <p:pic>
        <p:nvPicPr>
          <p:cNvPr id="13316" name="Picture 4"/>
          <p:cNvPicPr>
            <a:picLocks noChangeAspect="1" noChangeArrowheads="1"/>
          </p:cNvPicPr>
          <p:nvPr/>
        </p:nvPicPr>
        <p:blipFill>
          <a:blip r:embed="rId3" cstate="print"/>
          <a:srcRect l="5023" t="59804" r="59055" b="11670"/>
          <a:stretch>
            <a:fillRect/>
          </a:stretch>
        </p:blipFill>
        <p:spPr bwMode="auto">
          <a:xfrm>
            <a:off x="1403648" y="836712"/>
            <a:ext cx="6172200" cy="3927475"/>
          </a:xfrm>
          <a:prstGeom prst="rect">
            <a:avLst/>
          </a:prstGeom>
          <a:noFill/>
          <a:ln w="9525">
            <a:noFill/>
            <a:miter lim="800000"/>
            <a:headEnd/>
            <a:tailEnd/>
          </a:ln>
        </p:spPr>
      </p:pic>
      <p:sp>
        <p:nvSpPr>
          <p:cNvPr id="13317" name="Text Box 6"/>
          <p:cNvSpPr txBox="1">
            <a:spLocks noChangeArrowheads="1"/>
          </p:cNvSpPr>
          <p:nvPr/>
        </p:nvSpPr>
        <p:spPr bwMode="auto">
          <a:xfrm>
            <a:off x="2057400" y="2438400"/>
            <a:ext cx="5257800" cy="366713"/>
          </a:xfrm>
          <a:prstGeom prst="rect">
            <a:avLst/>
          </a:prstGeom>
          <a:noFill/>
          <a:ln w="9525">
            <a:noFill/>
            <a:miter lim="800000"/>
            <a:headEnd/>
            <a:tailEnd/>
          </a:ln>
        </p:spPr>
        <p:txBody>
          <a:bodyPr>
            <a:spAutoFit/>
          </a:bodyPr>
          <a:lstStyle/>
          <a:p>
            <a:pPr algn="ctr">
              <a:spcBef>
                <a:spcPct val="50000"/>
              </a:spcBef>
            </a:pPr>
            <a:endParaRPr lang="en-US" sz="1800">
              <a:latin typeface="Times New Roman" pitchFamily="18" charset="0"/>
            </a:endParaRPr>
          </a:p>
        </p:txBody>
      </p:sp>
      <p:sp>
        <p:nvSpPr>
          <p:cNvPr id="13318" name="Line 7"/>
          <p:cNvSpPr>
            <a:spLocks noChangeShapeType="1"/>
          </p:cNvSpPr>
          <p:nvPr/>
        </p:nvSpPr>
        <p:spPr bwMode="auto">
          <a:xfrm flipV="1">
            <a:off x="5334000" y="3505200"/>
            <a:ext cx="1752600" cy="152400"/>
          </a:xfrm>
          <a:prstGeom prst="line">
            <a:avLst/>
          </a:prstGeom>
          <a:noFill/>
          <a:ln w="12700">
            <a:solidFill>
              <a:schemeClr val="accent1"/>
            </a:solidFill>
            <a:round/>
            <a:headEnd/>
            <a:tailEnd type="triangle" w="med" len="med"/>
          </a:ln>
        </p:spPr>
        <p:txBody>
          <a:bodyPr/>
          <a:lstStyle/>
          <a:p>
            <a:endParaRPr lang="en-GB"/>
          </a:p>
        </p:txBody>
      </p:sp>
      <p:sp>
        <p:nvSpPr>
          <p:cNvPr id="13322" name="Rectangle 11"/>
          <p:cNvSpPr>
            <a:spLocks noChangeArrowheads="1"/>
          </p:cNvSpPr>
          <p:nvPr/>
        </p:nvSpPr>
        <p:spPr bwMode="auto">
          <a:xfrm>
            <a:off x="7620000" y="3733800"/>
            <a:ext cx="1143000" cy="609600"/>
          </a:xfrm>
          <a:prstGeom prst="rect">
            <a:avLst/>
          </a:prstGeom>
          <a:noFill/>
          <a:ln w="9525">
            <a:solidFill>
              <a:schemeClr val="bg2"/>
            </a:solidFill>
            <a:miter lim="800000"/>
            <a:headEnd/>
            <a:tailEnd/>
          </a:ln>
        </p:spPr>
        <p:txBody>
          <a:bodyPr wrap="none" anchor="ctr"/>
          <a:lstStyle/>
          <a:p>
            <a:pPr algn="ctr"/>
            <a:endParaRPr lang="en-US" sz="1800">
              <a:solidFill>
                <a:schemeClr val="bg2"/>
              </a:solidFill>
              <a:latin typeface="Times New Roman" pitchFamily="18" charset="0"/>
            </a:endParaRPr>
          </a:p>
        </p:txBody>
      </p:sp>
      <p:pic>
        <p:nvPicPr>
          <p:cNvPr id="13323" name="Picture 12" descr="pten">
            <a:hlinkClick r:id="rId4"/>
          </p:cNvPr>
          <p:cNvPicPr>
            <a:picLocks noGrp="1" noChangeAspect="1" noChangeArrowheads="1"/>
          </p:cNvPicPr>
          <p:nvPr>
            <p:ph idx="4294967295"/>
          </p:nvPr>
        </p:nvPicPr>
        <p:blipFill>
          <a:blip r:embed="rId5" cstate="print"/>
          <a:srcRect/>
          <a:stretch>
            <a:fillRect/>
          </a:stretch>
        </p:blipFill>
        <p:spPr>
          <a:xfrm>
            <a:off x="7596336" y="3212976"/>
            <a:ext cx="1066800" cy="550862"/>
          </a:xfrm>
        </p:spPr>
      </p:pic>
      <p:sp>
        <p:nvSpPr>
          <p:cNvPr id="13324" name="Text Box 13"/>
          <p:cNvSpPr txBox="1">
            <a:spLocks noChangeArrowheads="1"/>
          </p:cNvSpPr>
          <p:nvPr/>
        </p:nvSpPr>
        <p:spPr bwMode="auto">
          <a:xfrm>
            <a:off x="7812360" y="3861048"/>
            <a:ext cx="685800" cy="274638"/>
          </a:xfrm>
          <a:prstGeom prst="rect">
            <a:avLst/>
          </a:prstGeom>
          <a:noFill/>
          <a:ln w="9525">
            <a:noFill/>
            <a:miter lim="800000"/>
            <a:headEnd/>
            <a:tailEnd/>
          </a:ln>
        </p:spPr>
        <p:txBody>
          <a:bodyPr>
            <a:spAutoFit/>
          </a:bodyPr>
          <a:lstStyle/>
          <a:p>
            <a:pPr>
              <a:spcBef>
                <a:spcPct val="50000"/>
              </a:spcBef>
            </a:pPr>
            <a:r>
              <a:rPr lang="en-GB" sz="1200" b="1" dirty="0">
                <a:solidFill>
                  <a:srgbClr val="292929"/>
                </a:solidFill>
              </a:rPr>
              <a:t>Genes</a:t>
            </a:r>
            <a:endParaRPr lang="en-US" sz="1200" b="1" dirty="0">
              <a:solidFill>
                <a:srgbClr val="292929"/>
              </a:solidFil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GB" smtClean="0"/>
              <a:t>Risks raised by nurses</a:t>
            </a:r>
            <a:endParaRPr lang="en-US" smtClean="0"/>
          </a:p>
        </p:txBody>
      </p:sp>
      <p:sp>
        <p:nvSpPr>
          <p:cNvPr id="36867" name="Content Placeholder 2"/>
          <p:cNvSpPr>
            <a:spLocks noGrp="1"/>
          </p:cNvSpPr>
          <p:nvPr>
            <p:ph idx="1"/>
          </p:nvPr>
        </p:nvSpPr>
        <p:spPr/>
        <p:txBody>
          <a:bodyPr>
            <a:normAutofit fontScale="85000" lnSpcReduction="10000"/>
          </a:bodyPr>
          <a:lstStyle/>
          <a:p>
            <a:pPr eaLnBrk="1" hangingPunct="1"/>
            <a:r>
              <a:rPr lang="en-GB" smtClean="0"/>
              <a:t>I think the main thing is that when these people are picked up by the care team or the primary care team, that nurses know what to do with them - that they’re trained and they’re competent. That’s an area that we’re trying to develop. </a:t>
            </a:r>
            <a:endParaRPr lang="en-US" smtClean="0"/>
          </a:p>
          <a:p>
            <a:pPr eaLnBrk="1" hangingPunct="1"/>
            <a:r>
              <a:rPr lang="en-GB" smtClean="0"/>
              <a:t>It is about being </a:t>
            </a:r>
            <a:r>
              <a:rPr lang="en-GB" b="1" smtClean="0"/>
              <a:t>absolutely</a:t>
            </a:r>
            <a:r>
              <a:rPr lang="en-GB" smtClean="0"/>
              <a:t> clear what these people need in the way of support, and of what </a:t>
            </a:r>
            <a:r>
              <a:rPr lang="en-GB" b="1" smtClean="0"/>
              <a:t>exactly</a:t>
            </a:r>
            <a:r>
              <a:rPr lang="en-GB" smtClean="0"/>
              <a:t> will help. For </a:t>
            </a:r>
            <a:r>
              <a:rPr lang="en-GB" b="1" smtClean="0"/>
              <a:t>some</a:t>
            </a:r>
            <a:r>
              <a:rPr lang="en-GB" smtClean="0"/>
              <a:t> of these people who…(pauses briefly)...the only thing that will help </a:t>
            </a:r>
            <a:r>
              <a:rPr lang="en-GB" b="1" smtClean="0"/>
              <a:t>some</a:t>
            </a:r>
            <a:r>
              <a:rPr lang="en-GB" smtClean="0"/>
              <a:t> people is more perfusion –</a:t>
            </a:r>
            <a:r>
              <a:rPr lang="en-GB" b="1" smtClean="0"/>
              <a:t> getting  their body on oxygen.</a:t>
            </a:r>
            <a:r>
              <a:rPr lang="en-GB" b="1" i="1" smtClean="0"/>
              <a:t>	  </a:t>
            </a:r>
            <a:endParaRPr lang="en-US" i="1" smtClean="0"/>
          </a:p>
          <a:p>
            <a:pPr eaLnBrk="1" hangingPunct="1">
              <a:buFontTx/>
              <a:buNone/>
            </a:pPr>
            <a:r>
              <a:rPr lang="en-GB" smtClean="0"/>
              <a:t>Manager of distributed care services for patients at home</a:t>
            </a:r>
            <a:endParaRPr lang="en-US" i="1" smtClean="0"/>
          </a:p>
          <a:p>
            <a:pPr eaLnBrk="1" hangingPunct="1"/>
            <a:endParaRPr lang="en-US" smtClean="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5" descr="nurse issues"/>
          <p:cNvPicPr>
            <a:picLocks noChangeAspect="1" noChangeArrowheads="1"/>
          </p:cNvPicPr>
          <p:nvPr/>
        </p:nvPicPr>
        <p:blipFill>
          <a:blip r:embed="rId3" cstate="print"/>
          <a:srcRect/>
          <a:stretch>
            <a:fillRect/>
          </a:stretch>
        </p:blipFill>
        <p:spPr bwMode="auto">
          <a:xfrm>
            <a:off x="914400" y="722313"/>
            <a:ext cx="7315200" cy="5413375"/>
          </a:xfrm>
          <a:prstGeom prst="rect">
            <a:avLst/>
          </a:prstGeom>
          <a:noFill/>
          <a:ln w="9525">
            <a:noFill/>
            <a:miter lim="800000"/>
            <a:headEnd/>
            <a:tailEnd/>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p:txBody>
          <a:bodyPr/>
          <a:lstStyle/>
          <a:p>
            <a:pPr eaLnBrk="1" hangingPunct="1"/>
            <a:endParaRPr lang="en-GB" smtClean="0"/>
          </a:p>
        </p:txBody>
      </p:sp>
      <p:pic>
        <p:nvPicPr>
          <p:cNvPr id="38915" name="Picture 5"/>
          <p:cNvPicPr>
            <a:picLocks noChangeAspect="1" noChangeArrowheads="1"/>
          </p:cNvPicPr>
          <p:nvPr/>
        </p:nvPicPr>
        <p:blipFill>
          <a:blip r:embed="rId3" cstate="print"/>
          <a:srcRect l="4213" t="9973" r="25943" b="7756"/>
          <a:stretch>
            <a:fillRect/>
          </a:stretch>
        </p:blipFill>
        <p:spPr bwMode="auto">
          <a:xfrm>
            <a:off x="1371600" y="1524000"/>
            <a:ext cx="5334000" cy="5030788"/>
          </a:xfrm>
          <a:prstGeom prst="rect">
            <a:avLst/>
          </a:prstGeom>
          <a:noFill/>
          <a:ln w="9525">
            <a:noFill/>
            <a:miter lim="800000"/>
            <a:headEnd/>
            <a:tailEnd/>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3"/>
          <p:cNvSpPr>
            <a:spLocks noGrp="1"/>
          </p:cNvSpPr>
          <p:nvPr>
            <p:ph type="title"/>
          </p:nvPr>
        </p:nvSpPr>
        <p:spPr/>
        <p:txBody>
          <a:bodyPr/>
          <a:lstStyle/>
          <a:p>
            <a:r>
              <a:rPr lang="en-GB" smtClean="0"/>
              <a:t>The early vision</a:t>
            </a:r>
            <a:endParaRPr lang="en-US" smtClean="0"/>
          </a:p>
        </p:txBody>
      </p:sp>
      <p:sp>
        <p:nvSpPr>
          <p:cNvPr id="39939" name="ClipArt Placeholder 4"/>
          <p:cNvSpPr>
            <a:spLocks noGrp="1" noTextEdit="1"/>
          </p:cNvSpPr>
          <p:nvPr>
            <p:ph type="clipArt" sz="half" idx="1"/>
          </p:nvPr>
        </p:nvSpPr>
        <p:spPr/>
      </p:sp>
      <p:sp>
        <p:nvSpPr>
          <p:cNvPr id="39940" name="Text Placeholder 5"/>
          <p:cNvSpPr>
            <a:spLocks noGrp="1"/>
          </p:cNvSpPr>
          <p:nvPr>
            <p:ph type="body" sz="half" idx="2"/>
          </p:nvPr>
        </p:nvSpPr>
        <p:spPr/>
        <p:txBody>
          <a:bodyPr/>
          <a:lstStyle/>
          <a:p>
            <a:pPr eaLnBrk="1" hangingPunct="1"/>
            <a:r>
              <a:rPr lang="en-US" sz="2400" smtClean="0"/>
              <a:t>The barrier is patients’ unwillingness to bother the doctor in critical early phase</a:t>
            </a:r>
          </a:p>
          <a:p>
            <a:pPr eaLnBrk="1" hangingPunct="1"/>
            <a:endParaRPr lang="en-US" sz="2400" smtClean="0"/>
          </a:p>
          <a:p>
            <a:pPr eaLnBrk="1" hangingPunct="1"/>
            <a:r>
              <a:rPr lang="en-US" sz="2400" smtClean="0"/>
              <a:t>The solution is telemetric monitoring triggering call to doctor for threshold readings and early intervention</a:t>
            </a:r>
          </a:p>
          <a:p>
            <a:endParaRPr lang="en-US" sz="2400" smtClean="0"/>
          </a:p>
        </p:txBody>
      </p:sp>
      <p:pic>
        <p:nvPicPr>
          <p:cNvPr id="39941" name="Picture 2" descr="donald_rumsfeld"/>
          <p:cNvPicPr>
            <a:picLocks noChangeAspect="1" noChangeArrowheads="1"/>
          </p:cNvPicPr>
          <p:nvPr/>
        </p:nvPicPr>
        <p:blipFill>
          <a:blip r:embed="rId3" cstate="print"/>
          <a:srcRect/>
          <a:stretch>
            <a:fillRect/>
          </a:stretch>
        </p:blipFill>
        <p:spPr bwMode="auto">
          <a:xfrm>
            <a:off x="304800" y="1447800"/>
            <a:ext cx="3505200" cy="5189538"/>
          </a:xfrm>
          <a:prstGeom prst="rect">
            <a:avLst/>
          </a:prstGeom>
          <a:noFill/>
          <a:ln w="9525">
            <a:noFill/>
            <a:miter lim="800000"/>
            <a:headEnd/>
            <a:tailEnd/>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donald_rumsfeld"/>
          <p:cNvPicPr>
            <a:picLocks noChangeAspect="1" noChangeArrowheads="1"/>
          </p:cNvPicPr>
          <p:nvPr/>
        </p:nvPicPr>
        <p:blipFill>
          <a:blip r:embed="rId3" cstate="print"/>
          <a:srcRect/>
          <a:stretch>
            <a:fillRect/>
          </a:stretch>
        </p:blipFill>
        <p:spPr bwMode="auto">
          <a:xfrm>
            <a:off x="0" y="0"/>
            <a:ext cx="4632325" cy="6858000"/>
          </a:xfrm>
          <a:prstGeom prst="rect">
            <a:avLst/>
          </a:prstGeom>
          <a:noFill/>
          <a:ln w="9525">
            <a:noFill/>
            <a:miter lim="800000"/>
            <a:headEnd/>
            <a:tailEnd/>
          </a:ln>
        </p:spPr>
      </p:pic>
      <p:sp>
        <p:nvSpPr>
          <p:cNvPr id="40963" name="AutoShape 3"/>
          <p:cNvSpPr>
            <a:spLocks noChangeArrowheads="1"/>
          </p:cNvSpPr>
          <p:nvPr/>
        </p:nvSpPr>
        <p:spPr bwMode="auto">
          <a:xfrm>
            <a:off x="3276600" y="2819400"/>
            <a:ext cx="5638800" cy="3200400"/>
          </a:xfrm>
          <a:prstGeom prst="wedgeEllipseCallout">
            <a:avLst>
              <a:gd name="adj1" fmla="val -55236"/>
              <a:gd name="adj2" fmla="val -67458"/>
            </a:avLst>
          </a:prstGeom>
          <a:solidFill>
            <a:schemeClr val="hlink"/>
          </a:solidFill>
          <a:ln w="9525">
            <a:solidFill>
              <a:schemeClr val="tx1"/>
            </a:solidFill>
            <a:miter lim="800000"/>
            <a:headEnd/>
            <a:tailEnd/>
          </a:ln>
        </p:spPr>
        <p:txBody>
          <a:bodyPr/>
          <a:lstStyle/>
          <a:p>
            <a:pPr algn="ctr"/>
            <a:endParaRPr lang="en-US">
              <a:cs typeface="Arial" charset="0"/>
            </a:endParaRPr>
          </a:p>
        </p:txBody>
      </p:sp>
      <p:sp>
        <p:nvSpPr>
          <p:cNvPr id="40964" name="Text Box 4"/>
          <p:cNvSpPr txBox="1">
            <a:spLocks noChangeArrowheads="1"/>
          </p:cNvSpPr>
          <p:nvPr/>
        </p:nvSpPr>
        <p:spPr bwMode="auto">
          <a:xfrm>
            <a:off x="3505200" y="3657600"/>
            <a:ext cx="4876800" cy="1190625"/>
          </a:xfrm>
          <a:prstGeom prst="rect">
            <a:avLst/>
          </a:prstGeom>
          <a:noFill/>
          <a:ln w="9525">
            <a:noFill/>
            <a:miter lim="800000"/>
            <a:headEnd/>
            <a:tailEnd/>
          </a:ln>
        </p:spPr>
        <p:txBody>
          <a:bodyPr>
            <a:spAutoFit/>
          </a:bodyPr>
          <a:lstStyle/>
          <a:p>
            <a:pPr algn="ctr">
              <a:spcBef>
                <a:spcPct val="50000"/>
              </a:spcBef>
            </a:pPr>
            <a:r>
              <a:rPr lang="en-GB">
                <a:cs typeface="Arial" charset="0"/>
              </a:rPr>
              <a:t>…there are known unknowns; that is to say we know there are some things we do not know. But there are also unknown unknowns -- the ones we don't know we don't know. </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5"/>
          <p:cNvSpPr>
            <a:spLocks noGrp="1" noChangeArrowheads="1"/>
          </p:cNvSpPr>
          <p:nvPr>
            <p:ph type="title"/>
          </p:nvPr>
        </p:nvSpPr>
        <p:spPr/>
        <p:txBody>
          <a:bodyPr/>
          <a:lstStyle/>
          <a:p>
            <a:r>
              <a:rPr lang="en-US" sz="3200" smtClean="0"/>
              <a:t>Data shaped by technical and social issues challenges the initial vision of monitoring</a:t>
            </a:r>
          </a:p>
        </p:txBody>
      </p:sp>
      <p:sp>
        <p:nvSpPr>
          <p:cNvPr id="36867" name="Rectangle 3"/>
          <p:cNvSpPr>
            <a:spLocks noGrp="1" noChangeArrowheads="1"/>
          </p:cNvSpPr>
          <p:nvPr>
            <p:ph type="body" idx="1"/>
          </p:nvPr>
        </p:nvSpPr>
        <p:spPr/>
        <p:txBody>
          <a:bodyPr/>
          <a:lstStyle/>
          <a:p>
            <a:pPr eaLnBrk="1" hangingPunct="1">
              <a:buFontTx/>
              <a:buNone/>
            </a:pPr>
            <a:endParaRPr lang="en-GB" sz="2400" smtClean="0"/>
          </a:p>
          <a:p>
            <a:pPr eaLnBrk="1" hangingPunct="1"/>
            <a:r>
              <a:rPr lang="en-GB" sz="2400" smtClean="0"/>
              <a:t>Battery failure /poor transmission</a:t>
            </a:r>
          </a:p>
          <a:p>
            <a:pPr eaLnBrk="1" hangingPunct="1"/>
            <a:r>
              <a:rPr lang="en-GB" sz="2400" smtClean="0"/>
              <a:t>“You don’t want to be hippy and ‘over-score’</a:t>
            </a:r>
          </a:p>
          <a:p>
            <a:pPr eaLnBrk="1" hangingPunct="1"/>
            <a:r>
              <a:rPr lang="en-GB" sz="2400" smtClean="0"/>
              <a:t>“ I know if I score high I’ll be carted off in an ambulance </a:t>
            </a:r>
          </a:p>
          <a:p>
            <a:pPr eaLnBrk="1" hangingPunct="1">
              <a:buFontTx/>
              <a:buNone/>
            </a:pPr>
            <a:r>
              <a:rPr lang="en-GB" sz="2400" smtClean="0"/>
              <a:t>      so….(laughs).”</a:t>
            </a:r>
          </a:p>
          <a:p>
            <a:pPr eaLnBrk="1" hangingPunct="1"/>
            <a:r>
              <a:rPr lang="en-GB" sz="2400" smtClean="0"/>
              <a:t>“You really need a sort of second layer (VC) to make sense of the scores, and decide if they need a visit. M’s scores are OK but I know.. because I spoke to her that she’s really bad. Others score high and they’re fine.</a:t>
            </a:r>
          </a:p>
          <a:p>
            <a:pPr eaLnBrk="1" hangingPunct="1"/>
            <a:endParaRPr lang="en-US" sz="2400" smtClean="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a:xfrm>
            <a:off x="228600" y="304800"/>
            <a:ext cx="8686800" cy="914400"/>
          </a:xfrm>
        </p:spPr>
        <p:txBody>
          <a:bodyPr>
            <a:normAutofit fontScale="90000"/>
          </a:bodyPr>
          <a:lstStyle/>
          <a:p>
            <a:pPr algn="ctr" eaLnBrk="1" hangingPunct="1"/>
            <a:r>
              <a:rPr lang="en-US" sz="3600" smtClean="0">
                <a:solidFill>
                  <a:schemeClr val="hlink"/>
                </a:solidFill>
              </a:rPr>
              <a:t/>
            </a:r>
            <a:br>
              <a:rPr lang="en-US" sz="3600" smtClean="0">
                <a:solidFill>
                  <a:schemeClr val="hlink"/>
                </a:solidFill>
              </a:rPr>
            </a:br>
            <a:r>
              <a:rPr lang="en-US" sz="3600" smtClean="0">
                <a:solidFill>
                  <a:schemeClr val="hlink"/>
                </a:solidFill>
              </a:rPr>
              <a:t>Scenario 1: </a:t>
            </a:r>
            <a:br>
              <a:rPr lang="en-US" sz="3600" smtClean="0">
                <a:solidFill>
                  <a:schemeClr val="hlink"/>
                </a:solidFill>
              </a:rPr>
            </a:br>
            <a:r>
              <a:rPr lang="en-US" sz="3600" smtClean="0"/>
              <a:t>A largely technical process</a:t>
            </a:r>
            <a:r>
              <a:rPr lang="en-US" sz="3600" smtClean="0">
                <a:solidFill>
                  <a:schemeClr val="hlink"/>
                </a:solidFill>
              </a:rPr>
              <a:t/>
            </a:r>
            <a:br>
              <a:rPr lang="en-US" sz="3600" smtClean="0">
                <a:solidFill>
                  <a:schemeClr val="hlink"/>
                </a:solidFill>
              </a:rPr>
            </a:br>
            <a:endParaRPr lang="en-US" sz="3600" smtClean="0"/>
          </a:p>
        </p:txBody>
      </p:sp>
      <p:sp>
        <p:nvSpPr>
          <p:cNvPr id="37891" name="Rectangle 14"/>
          <p:cNvSpPr>
            <a:spLocks noGrp="1" noChangeArrowheads="1"/>
          </p:cNvSpPr>
          <p:nvPr>
            <p:ph type="body" sz="half" idx="2"/>
          </p:nvPr>
        </p:nvSpPr>
        <p:spPr>
          <a:xfrm>
            <a:off x="4648200" y="1981200"/>
            <a:ext cx="4038600" cy="4525963"/>
          </a:xfrm>
        </p:spPr>
        <p:txBody>
          <a:bodyPr/>
          <a:lstStyle/>
          <a:p>
            <a:pPr eaLnBrk="1" hangingPunct="1">
              <a:spcBef>
                <a:spcPct val="30000"/>
              </a:spcBef>
            </a:pPr>
            <a:r>
              <a:rPr lang="en-GB" sz="2400" smtClean="0">
                <a:solidFill>
                  <a:schemeClr val="bg2"/>
                </a:solidFill>
              </a:rPr>
              <a:t>Telemetric monitoring using standard symptom scores to trigger early intervention/reduce costly admissions</a:t>
            </a:r>
          </a:p>
          <a:p>
            <a:pPr eaLnBrk="1" hangingPunct="1">
              <a:spcBef>
                <a:spcPct val="30000"/>
              </a:spcBef>
            </a:pPr>
            <a:r>
              <a:rPr lang="en-US" sz="2400" smtClean="0">
                <a:solidFill>
                  <a:schemeClr val="hlink"/>
                </a:solidFill>
              </a:rPr>
              <a:t>Critical assumptions about the relationship between standard scores and the processes of diagnosis and intervention</a:t>
            </a:r>
            <a:endParaRPr lang="en-GB" sz="2400" smtClean="0">
              <a:solidFill>
                <a:schemeClr val="hlink"/>
              </a:solidFill>
            </a:endParaRPr>
          </a:p>
          <a:p>
            <a:pPr eaLnBrk="1" hangingPunct="1">
              <a:spcBef>
                <a:spcPct val="30000"/>
              </a:spcBef>
              <a:buFontTx/>
              <a:buNone/>
            </a:pPr>
            <a:endParaRPr lang="en-GB" sz="2400" smtClean="0">
              <a:solidFill>
                <a:schemeClr val="hlink"/>
              </a:solidFill>
            </a:endParaRPr>
          </a:p>
        </p:txBody>
      </p:sp>
      <p:pic>
        <p:nvPicPr>
          <p:cNvPr id="37892" name="Picture 9" descr="telehealth and katestuff 056"/>
          <p:cNvPicPr>
            <a:picLocks noChangeAspect="1" noChangeArrowheads="1"/>
          </p:cNvPicPr>
          <p:nvPr/>
        </p:nvPicPr>
        <p:blipFill>
          <a:blip r:embed="rId2" cstate="print"/>
          <a:srcRect/>
          <a:stretch>
            <a:fillRect/>
          </a:stretch>
        </p:blipFill>
        <p:spPr bwMode="auto">
          <a:xfrm>
            <a:off x="381000" y="2236788"/>
            <a:ext cx="4038600" cy="30305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normAutofit fontScale="90000"/>
          </a:bodyPr>
          <a:lstStyle/>
          <a:p>
            <a:pPr eaLnBrk="1" hangingPunct="1"/>
            <a:r>
              <a:rPr lang="en-US" sz="4000" smtClean="0">
                <a:solidFill>
                  <a:schemeClr val="hlink"/>
                </a:solidFill>
              </a:rPr>
              <a:t/>
            </a:r>
            <a:br>
              <a:rPr lang="en-US" sz="4000" smtClean="0">
                <a:solidFill>
                  <a:schemeClr val="hlink"/>
                </a:solidFill>
              </a:rPr>
            </a:br>
            <a:r>
              <a:rPr lang="en-US" sz="4000" smtClean="0">
                <a:solidFill>
                  <a:schemeClr val="hlink"/>
                </a:solidFill>
              </a:rPr>
              <a:t/>
            </a:r>
            <a:br>
              <a:rPr lang="en-US" sz="4000" smtClean="0">
                <a:solidFill>
                  <a:schemeClr val="hlink"/>
                </a:solidFill>
              </a:rPr>
            </a:br>
            <a:r>
              <a:rPr lang="en-US" sz="3600" smtClean="0">
                <a:solidFill>
                  <a:schemeClr val="hlink"/>
                </a:solidFill>
              </a:rPr>
              <a:t>Problem: ‘</a:t>
            </a:r>
            <a:r>
              <a:rPr lang="en-US" sz="3600" smtClean="0">
                <a:solidFill>
                  <a:schemeClr val="bg2"/>
                </a:solidFill>
              </a:rPr>
              <a:t>Standard’ scores not reliable index of how ill patients are in practice</a:t>
            </a:r>
            <a:r>
              <a:rPr lang="en-US" sz="4000" smtClean="0"/>
              <a:t/>
            </a:r>
            <a:br>
              <a:rPr lang="en-US" sz="4000" smtClean="0"/>
            </a:br>
            <a:endParaRPr lang="en-US" sz="4000" smtClean="0"/>
          </a:p>
        </p:txBody>
      </p:sp>
      <p:sp>
        <p:nvSpPr>
          <p:cNvPr id="38915" name="Rectangle 3"/>
          <p:cNvSpPr>
            <a:spLocks noGrp="1" noChangeArrowheads="1"/>
          </p:cNvSpPr>
          <p:nvPr>
            <p:ph type="body" sz="half" idx="1"/>
          </p:nvPr>
        </p:nvSpPr>
        <p:spPr/>
        <p:txBody>
          <a:bodyPr/>
          <a:lstStyle/>
          <a:p>
            <a:pPr eaLnBrk="1" hangingPunct="1"/>
            <a:endParaRPr lang="en-US" smtClean="0"/>
          </a:p>
          <a:p>
            <a:pPr eaLnBrk="1" hangingPunct="1"/>
            <a:endParaRPr lang="en-US" smtClean="0"/>
          </a:p>
          <a:p>
            <a:pPr eaLnBrk="1" hangingPunct="1">
              <a:buFontTx/>
              <a:buNone/>
            </a:pPr>
            <a:endParaRPr lang="en-US" smtClean="0"/>
          </a:p>
          <a:p>
            <a:pPr eaLnBrk="1" hangingPunct="1">
              <a:buFontTx/>
              <a:buNone/>
            </a:pPr>
            <a:endParaRPr lang="en-US" smtClean="0"/>
          </a:p>
        </p:txBody>
      </p:sp>
      <p:sp>
        <p:nvSpPr>
          <p:cNvPr id="38916" name="Rectangle 5"/>
          <p:cNvSpPr>
            <a:spLocks noGrp="1" noChangeArrowheads="1"/>
          </p:cNvSpPr>
          <p:nvPr>
            <p:ph type="body" sz="half" idx="2"/>
          </p:nvPr>
        </p:nvSpPr>
        <p:spPr>
          <a:xfrm>
            <a:off x="609600" y="2057400"/>
            <a:ext cx="7620000" cy="4525963"/>
          </a:xfrm>
        </p:spPr>
        <p:txBody>
          <a:bodyPr/>
          <a:lstStyle/>
          <a:p>
            <a:pPr eaLnBrk="1" hangingPunct="1"/>
            <a:r>
              <a:rPr lang="en-US" smtClean="0"/>
              <a:t>Local factors such as activity, anxiety, environment, affect breathlessness for example</a:t>
            </a:r>
          </a:p>
          <a:p>
            <a:pPr eaLnBrk="1" hangingPunct="1">
              <a:buFontTx/>
              <a:buNone/>
            </a:pPr>
            <a:endParaRPr lang="en-US" smtClean="0"/>
          </a:p>
          <a:p>
            <a:pPr eaLnBrk="1" hangingPunct="1"/>
            <a:r>
              <a:rPr lang="en-US" smtClean="0"/>
              <a:t>GPs and nurses need to get/use patient/context specific information to make sense of scores</a:t>
            </a:r>
          </a:p>
          <a:p>
            <a:pPr eaLnBrk="1" hangingPunct="1">
              <a:buFontTx/>
              <a:buNone/>
            </a:pPr>
            <a:endParaRPr lang="en-US" smtClean="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685800"/>
            <a:ext cx="8458200" cy="914400"/>
          </a:xfrm>
        </p:spPr>
        <p:txBody>
          <a:bodyPr>
            <a:normAutofit fontScale="90000"/>
          </a:bodyPr>
          <a:lstStyle/>
          <a:p>
            <a:pPr algn="ctr" eaLnBrk="1" hangingPunct="1"/>
            <a:r>
              <a:rPr lang="en-US" sz="4000" smtClean="0">
                <a:solidFill>
                  <a:schemeClr val="hlink"/>
                </a:solidFill>
              </a:rPr>
              <a:t/>
            </a:r>
            <a:br>
              <a:rPr lang="en-US" sz="4000" smtClean="0">
                <a:solidFill>
                  <a:schemeClr val="hlink"/>
                </a:solidFill>
              </a:rPr>
            </a:br>
            <a:r>
              <a:rPr lang="en-US" sz="4000" smtClean="0">
                <a:solidFill>
                  <a:schemeClr val="hlink"/>
                </a:solidFill>
              </a:rPr>
              <a:t>Scenario 2: </a:t>
            </a:r>
            <a:br>
              <a:rPr lang="en-US" sz="4000" smtClean="0">
                <a:solidFill>
                  <a:schemeClr val="hlink"/>
                </a:solidFill>
              </a:rPr>
            </a:br>
            <a:r>
              <a:rPr lang="en-US" sz="4000" smtClean="0">
                <a:solidFill>
                  <a:schemeClr val="bg2"/>
                </a:solidFill>
              </a:rPr>
              <a:t>A two stage socio-technical process </a:t>
            </a:r>
            <a:br>
              <a:rPr lang="en-US" sz="4000" smtClean="0">
                <a:solidFill>
                  <a:schemeClr val="bg2"/>
                </a:solidFill>
              </a:rPr>
            </a:br>
            <a:endParaRPr lang="en-US" sz="4000" smtClean="0">
              <a:solidFill>
                <a:schemeClr val="bg2"/>
              </a:solidFill>
            </a:endParaRPr>
          </a:p>
        </p:txBody>
      </p:sp>
      <p:sp>
        <p:nvSpPr>
          <p:cNvPr id="39939" name="Rectangle 6"/>
          <p:cNvSpPr>
            <a:spLocks noGrp="1" noChangeArrowheads="1"/>
          </p:cNvSpPr>
          <p:nvPr>
            <p:ph type="body" sz="half" idx="2"/>
          </p:nvPr>
        </p:nvSpPr>
        <p:spPr>
          <a:xfrm>
            <a:off x="4648200" y="2332038"/>
            <a:ext cx="4038600" cy="4525962"/>
          </a:xfrm>
        </p:spPr>
        <p:txBody>
          <a:bodyPr/>
          <a:lstStyle/>
          <a:p>
            <a:pPr eaLnBrk="1" hangingPunct="1"/>
            <a:r>
              <a:rPr lang="en-US" sz="2200" smtClean="0"/>
              <a:t>Stage 1 : Tele-monitoring to highlight potential risks</a:t>
            </a:r>
          </a:p>
          <a:p>
            <a:pPr eaLnBrk="1" hangingPunct="1">
              <a:buFontTx/>
              <a:buNone/>
            </a:pPr>
            <a:endParaRPr lang="en-US" sz="2200" smtClean="0"/>
          </a:p>
          <a:p>
            <a:pPr eaLnBrk="1" hangingPunct="1"/>
            <a:r>
              <a:rPr lang="en-US" sz="2200" smtClean="0"/>
              <a:t>Stage 2: GP/nurse uses video-conferencing facility to see patient in home environment  to interpret the threshold scores in context, and negotiate an appropriate intervention with them</a:t>
            </a:r>
          </a:p>
        </p:txBody>
      </p:sp>
      <p:pic>
        <p:nvPicPr>
          <p:cNvPr id="39940" name="Picture 7"/>
          <p:cNvPicPr>
            <a:picLocks noChangeAspect="1" noChangeArrowheads="1"/>
          </p:cNvPicPr>
          <p:nvPr/>
        </p:nvPicPr>
        <p:blipFill>
          <a:blip r:embed="rId2" cstate="print"/>
          <a:srcRect/>
          <a:stretch>
            <a:fillRect/>
          </a:stretch>
        </p:blipFill>
        <p:spPr bwMode="auto">
          <a:xfrm>
            <a:off x="1676400" y="2819400"/>
            <a:ext cx="1828800" cy="1712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457200"/>
            <a:ext cx="8229600" cy="914400"/>
          </a:xfrm>
        </p:spPr>
        <p:txBody>
          <a:bodyPr>
            <a:normAutofit fontScale="90000"/>
          </a:bodyPr>
          <a:lstStyle/>
          <a:p>
            <a:pPr eaLnBrk="1" hangingPunct="1"/>
            <a:r>
              <a:rPr lang="en-US" sz="3600" smtClean="0">
                <a:solidFill>
                  <a:schemeClr val="hlink"/>
                </a:solidFill>
              </a:rPr>
              <a:t>Problem: </a:t>
            </a:r>
            <a:r>
              <a:rPr lang="en-US" sz="3600" smtClean="0"/>
              <a:t>responding to much higher levels of at risk patients than expected</a:t>
            </a:r>
          </a:p>
        </p:txBody>
      </p:sp>
      <p:sp>
        <p:nvSpPr>
          <p:cNvPr id="40963" name="Rectangle 3"/>
          <p:cNvSpPr>
            <a:spLocks noGrp="1" noChangeArrowheads="1"/>
          </p:cNvSpPr>
          <p:nvPr>
            <p:ph type="body" idx="1"/>
          </p:nvPr>
        </p:nvSpPr>
        <p:spPr>
          <a:xfrm>
            <a:off x="457200" y="1981200"/>
            <a:ext cx="8382000" cy="3886200"/>
          </a:xfrm>
        </p:spPr>
        <p:txBody>
          <a:bodyPr/>
          <a:lstStyle/>
          <a:p>
            <a:pPr eaLnBrk="1" hangingPunct="1"/>
            <a:r>
              <a:rPr lang="en-US" sz="2800" smtClean="0"/>
              <a:t>Workload implications for GPs if scaled</a:t>
            </a:r>
          </a:p>
          <a:p>
            <a:pPr eaLnBrk="1" hangingPunct="1"/>
            <a:r>
              <a:rPr lang="en-US" sz="2800" smtClean="0"/>
              <a:t>Clinical and legal risks/ implications where delays occur between patient, call centre, surgery </a:t>
            </a:r>
          </a:p>
          <a:p>
            <a:pPr eaLnBrk="1" hangingPunct="1"/>
            <a:r>
              <a:rPr lang="en-US" sz="2800" smtClean="0"/>
              <a:t>Clinical issues as patients get antibiotics twice as often as a result of monitoring</a:t>
            </a:r>
            <a:endParaRPr lang="en-US" sz="300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noChangeArrowheads="1"/>
          </p:cNvSpPr>
          <p:nvPr/>
        </p:nvSpPr>
        <p:spPr bwMode="auto">
          <a:xfrm>
            <a:off x="900113" y="3789363"/>
            <a:ext cx="1727200" cy="1295400"/>
          </a:xfrm>
          <a:prstGeom prst="chevron">
            <a:avLst>
              <a:gd name="adj" fmla="val 33333"/>
            </a:avLst>
          </a:prstGeom>
          <a:solidFill>
            <a:srgbClr val="CCECFF"/>
          </a:solidFill>
          <a:ln w="9525">
            <a:solidFill>
              <a:schemeClr val="tx1"/>
            </a:solidFill>
            <a:miter lim="800000"/>
            <a:headEnd/>
            <a:tailEnd/>
          </a:ln>
        </p:spPr>
        <p:txBody>
          <a:bodyPr wrap="none" anchor="ctr"/>
          <a:lstStyle/>
          <a:p>
            <a:endParaRPr lang="en-US"/>
          </a:p>
        </p:txBody>
      </p:sp>
      <p:sp>
        <p:nvSpPr>
          <p:cNvPr id="15363" name="AutoShape 3"/>
          <p:cNvSpPr>
            <a:spLocks noChangeArrowheads="1"/>
          </p:cNvSpPr>
          <p:nvPr/>
        </p:nvSpPr>
        <p:spPr bwMode="auto">
          <a:xfrm>
            <a:off x="2268538" y="3789363"/>
            <a:ext cx="1727200" cy="1295400"/>
          </a:xfrm>
          <a:prstGeom prst="chevron">
            <a:avLst>
              <a:gd name="adj" fmla="val 33333"/>
            </a:avLst>
          </a:prstGeom>
          <a:solidFill>
            <a:srgbClr val="CCCCFF"/>
          </a:solidFill>
          <a:ln w="9525">
            <a:solidFill>
              <a:schemeClr val="tx1"/>
            </a:solidFill>
            <a:miter lim="800000"/>
            <a:headEnd/>
            <a:tailEnd/>
          </a:ln>
        </p:spPr>
        <p:txBody>
          <a:bodyPr wrap="none" anchor="ctr"/>
          <a:lstStyle/>
          <a:p>
            <a:endParaRPr lang="en-US"/>
          </a:p>
        </p:txBody>
      </p:sp>
      <p:sp>
        <p:nvSpPr>
          <p:cNvPr id="15364" name="AutoShape 4"/>
          <p:cNvSpPr>
            <a:spLocks noChangeArrowheads="1"/>
          </p:cNvSpPr>
          <p:nvPr/>
        </p:nvSpPr>
        <p:spPr bwMode="auto">
          <a:xfrm>
            <a:off x="-468313" y="3789363"/>
            <a:ext cx="1727201" cy="1295400"/>
          </a:xfrm>
          <a:prstGeom prst="chevron">
            <a:avLst>
              <a:gd name="adj" fmla="val 33333"/>
            </a:avLst>
          </a:prstGeom>
          <a:solidFill>
            <a:srgbClr val="FFFFFF"/>
          </a:solidFill>
          <a:ln w="9525">
            <a:solidFill>
              <a:schemeClr val="tx1"/>
            </a:solidFill>
            <a:miter lim="800000"/>
            <a:headEnd/>
            <a:tailEnd/>
          </a:ln>
        </p:spPr>
        <p:txBody>
          <a:bodyPr wrap="none" anchor="ctr"/>
          <a:lstStyle/>
          <a:p>
            <a:endParaRPr lang="en-US"/>
          </a:p>
        </p:txBody>
      </p:sp>
      <p:sp>
        <p:nvSpPr>
          <p:cNvPr id="15365" name="AutoShape 5"/>
          <p:cNvSpPr>
            <a:spLocks noChangeArrowheads="1"/>
          </p:cNvSpPr>
          <p:nvPr/>
        </p:nvSpPr>
        <p:spPr bwMode="auto">
          <a:xfrm>
            <a:off x="7740650" y="3789363"/>
            <a:ext cx="1727200" cy="1295400"/>
          </a:xfrm>
          <a:prstGeom prst="chevron">
            <a:avLst>
              <a:gd name="adj" fmla="val 33333"/>
            </a:avLst>
          </a:prstGeom>
          <a:solidFill>
            <a:srgbClr val="9900CC"/>
          </a:solidFill>
          <a:ln w="9525">
            <a:solidFill>
              <a:schemeClr val="tx1"/>
            </a:solidFill>
            <a:miter lim="800000"/>
            <a:headEnd/>
            <a:tailEnd/>
          </a:ln>
        </p:spPr>
        <p:txBody>
          <a:bodyPr wrap="none" anchor="ctr"/>
          <a:lstStyle/>
          <a:p>
            <a:endParaRPr lang="en-US"/>
          </a:p>
        </p:txBody>
      </p:sp>
      <p:sp>
        <p:nvSpPr>
          <p:cNvPr id="15366" name="AutoShape 6"/>
          <p:cNvSpPr>
            <a:spLocks noChangeArrowheads="1"/>
          </p:cNvSpPr>
          <p:nvPr/>
        </p:nvSpPr>
        <p:spPr bwMode="auto">
          <a:xfrm>
            <a:off x="6372225" y="3789363"/>
            <a:ext cx="1727200" cy="1295400"/>
          </a:xfrm>
          <a:prstGeom prst="chevron">
            <a:avLst>
              <a:gd name="adj" fmla="val 33333"/>
            </a:avLst>
          </a:prstGeom>
          <a:solidFill>
            <a:srgbClr val="CC00FF"/>
          </a:solidFill>
          <a:ln w="9525">
            <a:solidFill>
              <a:schemeClr val="tx1"/>
            </a:solidFill>
            <a:miter lim="800000"/>
            <a:headEnd/>
            <a:tailEnd/>
          </a:ln>
        </p:spPr>
        <p:txBody>
          <a:bodyPr wrap="none" anchor="ctr"/>
          <a:lstStyle/>
          <a:p>
            <a:endParaRPr lang="en-US"/>
          </a:p>
        </p:txBody>
      </p:sp>
      <p:sp>
        <p:nvSpPr>
          <p:cNvPr id="15367" name="AutoShape 7"/>
          <p:cNvSpPr>
            <a:spLocks noChangeArrowheads="1"/>
          </p:cNvSpPr>
          <p:nvPr/>
        </p:nvSpPr>
        <p:spPr bwMode="auto">
          <a:xfrm>
            <a:off x="3635375" y="3789363"/>
            <a:ext cx="1727200" cy="1295400"/>
          </a:xfrm>
          <a:prstGeom prst="chevron">
            <a:avLst>
              <a:gd name="adj" fmla="val 33333"/>
            </a:avLst>
          </a:prstGeom>
          <a:solidFill>
            <a:srgbClr val="CC99FF"/>
          </a:solidFill>
          <a:ln w="9525">
            <a:solidFill>
              <a:schemeClr val="tx1"/>
            </a:solidFill>
            <a:miter lim="800000"/>
            <a:headEnd/>
            <a:tailEnd/>
          </a:ln>
        </p:spPr>
        <p:txBody>
          <a:bodyPr wrap="none" anchor="ctr"/>
          <a:lstStyle/>
          <a:p>
            <a:endParaRPr lang="en-US"/>
          </a:p>
        </p:txBody>
      </p:sp>
      <p:sp>
        <p:nvSpPr>
          <p:cNvPr id="15368" name="AutoShape 8"/>
          <p:cNvSpPr>
            <a:spLocks noChangeArrowheads="1"/>
          </p:cNvSpPr>
          <p:nvPr/>
        </p:nvSpPr>
        <p:spPr bwMode="auto">
          <a:xfrm>
            <a:off x="5003800" y="3789363"/>
            <a:ext cx="1727200" cy="1295400"/>
          </a:xfrm>
          <a:prstGeom prst="chevron">
            <a:avLst>
              <a:gd name="adj" fmla="val 33333"/>
            </a:avLst>
          </a:prstGeom>
          <a:solidFill>
            <a:srgbClr val="CC66FF"/>
          </a:solidFill>
          <a:ln w="9525">
            <a:solidFill>
              <a:schemeClr val="tx1"/>
            </a:solidFill>
            <a:miter lim="800000"/>
            <a:headEnd/>
            <a:tailEnd/>
          </a:ln>
        </p:spPr>
        <p:txBody>
          <a:bodyPr wrap="none" anchor="ctr"/>
          <a:lstStyle/>
          <a:p>
            <a:endParaRPr lang="en-US"/>
          </a:p>
        </p:txBody>
      </p:sp>
      <p:sp>
        <p:nvSpPr>
          <p:cNvPr id="15369" name="Text Box 9"/>
          <p:cNvSpPr txBox="1">
            <a:spLocks noChangeArrowheads="1"/>
          </p:cNvSpPr>
          <p:nvPr/>
        </p:nvSpPr>
        <p:spPr bwMode="auto">
          <a:xfrm>
            <a:off x="0" y="4267200"/>
            <a:ext cx="13716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1.sampling</a:t>
            </a:r>
            <a:endParaRPr lang="en-US" sz="1800">
              <a:latin typeface="Arial" charset="0"/>
            </a:endParaRPr>
          </a:p>
        </p:txBody>
      </p:sp>
      <p:sp>
        <p:nvSpPr>
          <p:cNvPr id="15370" name="Text Box 10"/>
          <p:cNvSpPr txBox="1">
            <a:spLocks noChangeArrowheads="1"/>
          </p:cNvSpPr>
          <p:nvPr/>
        </p:nvSpPr>
        <p:spPr bwMode="auto">
          <a:xfrm>
            <a:off x="1295400" y="4267200"/>
            <a:ext cx="14478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2</a:t>
            </a:r>
            <a:r>
              <a:rPr lang="en-GB" sz="1800"/>
              <a:t>.</a:t>
            </a:r>
            <a:r>
              <a:rPr lang="en-GB" sz="1800">
                <a:latin typeface="Arial" charset="0"/>
              </a:rPr>
              <a:t>collecting</a:t>
            </a:r>
            <a:endParaRPr lang="en-US" sz="1800">
              <a:latin typeface="Arial" charset="0"/>
            </a:endParaRPr>
          </a:p>
        </p:txBody>
      </p:sp>
      <p:sp>
        <p:nvSpPr>
          <p:cNvPr id="15371" name="Text Box 11"/>
          <p:cNvSpPr txBox="1">
            <a:spLocks noChangeArrowheads="1"/>
          </p:cNvSpPr>
          <p:nvPr/>
        </p:nvSpPr>
        <p:spPr bwMode="auto">
          <a:xfrm>
            <a:off x="2743200" y="4267200"/>
            <a:ext cx="1295400" cy="457200"/>
          </a:xfrm>
          <a:prstGeom prst="rect">
            <a:avLst/>
          </a:prstGeom>
          <a:noFill/>
          <a:ln w="9525">
            <a:noFill/>
            <a:miter lim="800000"/>
            <a:headEnd/>
            <a:tailEnd/>
          </a:ln>
        </p:spPr>
        <p:txBody>
          <a:bodyPr>
            <a:spAutoFit/>
          </a:bodyPr>
          <a:lstStyle/>
          <a:p>
            <a:pPr algn="l">
              <a:spcBef>
                <a:spcPct val="50000"/>
              </a:spcBef>
            </a:pPr>
            <a:endParaRPr lang="en-US" sz="2400"/>
          </a:p>
        </p:txBody>
      </p:sp>
      <p:sp>
        <p:nvSpPr>
          <p:cNvPr id="15372" name="Text Box 12"/>
          <p:cNvSpPr txBox="1">
            <a:spLocks noChangeArrowheads="1"/>
          </p:cNvSpPr>
          <p:nvPr/>
        </p:nvSpPr>
        <p:spPr bwMode="auto">
          <a:xfrm>
            <a:off x="2743200" y="4267200"/>
            <a:ext cx="1295400" cy="457200"/>
          </a:xfrm>
          <a:prstGeom prst="rect">
            <a:avLst/>
          </a:prstGeom>
          <a:noFill/>
          <a:ln w="9525">
            <a:noFill/>
            <a:miter lim="800000"/>
            <a:headEnd/>
            <a:tailEnd/>
          </a:ln>
        </p:spPr>
        <p:txBody>
          <a:bodyPr>
            <a:spAutoFit/>
          </a:bodyPr>
          <a:lstStyle/>
          <a:p>
            <a:pPr algn="l">
              <a:spcBef>
                <a:spcPct val="50000"/>
              </a:spcBef>
            </a:pPr>
            <a:endParaRPr lang="en-US" sz="2400"/>
          </a:p>
        </p:txBody>
      </p:sp>
      <p:sp>
        <p:nvSpPr>
          <p:cNvPr id="15373" name="Text Box 13"/>
          <p:cNvSpPr txBox="1">
            <a:spLocks noChangeArrowheads="1"/>
          </p:cNvSpPr>
          <p:nvPr/>
        </p:nvSpPr>
        <p:spPr bwMode="auto">
          <a:xfrm>
            <a:off x="2743200" y="4267200"/>
            <a:ext cx="11430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3</a:t>
            </a:r>
            <a:r>
              <a:rPr lang="en-GB" sz="1800"/>
              <a:t>.</a:t>
            </a:r>
            <a:r>
              <a:rPr lang="en-GB" sz="1800">
                <a:latin typeface="Arial" charset="0"/>
              </a:rPr>
              <a:t>coding</a:t>
            </a:r>
            <a:endParaRPr lang="en-US" sz="1800">
              <a:latin typeface="Arial" charset="0"/>
            </a:endParaRPr>
          </a:p>
        </p:txBody>
      </p:sp>
      <p:sp>
        <p:nvSpPr>
          <p:cNvPr id="15374" name="Text Box 14"/>
          <p:cNvSpPr txBox="1">
            <a:spLocks noChangeArrowheads="1"/>
          </p:cNvSpPr>
          <p:nvPr/>
        </p:nvSpPr>
        <p:spPr bwMode="auto">
          <a:xfrm>
            <a:off x="4038600" y="4267200"/>
            <a:ext cx="12954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4</a:t>
            </a:r>
            <a:r>
              <a:rPr lang="en-GB" sz="1800"/>
              <a:t>.</a:t>
            </a:r>
            <a:r>
              <a:rPr lang="en-GB" sz="1800">
                <a:latin typeface="Arial" charset="0"/>
              </a:rPr>
              <a:t>cleaning</a:t>
            </a:r>
            <a:endParaRPr lang="en-US" sz="1800">
              <a:latin typeface="Arial" charset="0"/>
            </a:endParaRPr>
          </a:p>
        </p:txBody>
      </p:sp>
      <p:sp>
        <p:nvSpPr>
          <p:cNvPr id="15375" name="Text Box 15"/>
          <p:cNvSpPr txBox="1">
            <a:spLocks noChangeArrowheads="1"/>
          </p:cNvSpPr>
          <p:nvPr/>
        </p:nvSpPr>
        <p:spPr bwMode="auto">
          <a:xfrm>
            <a:off x="5486400" y="4267200"/>
            <a:ext cx="11430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5</a:t>
            </a:r>
            <a:r>
              <a:rPr lang="en-GB" sz="1800"/>
              <a:t>.</a:t>
            </a:r>
            <a:r>
              <a:rPr lang="en-GB" sz="1800">
                <a:latin typeface="Arial" charset="0"/>
              </a:rPr>
              <a:t>linkage</a:t>
            </a:r>
            <a:endParaRPr lang="en-US" sz="1800">
              <a:latin typeface="Arial" charset="0"/>
            </a:endParaRPr>
          </a:p>
        </p:txBody>
      </p:sp>
      <p:sp>
        <p:nvSpPr>
          <p:cNvPr id="15376" name="Text Box 16"/>
          <p:cNvSpPr txBox="1">
            <a:spLocks noChangeArrowheads="1"/>
          </p:cNvSpPr>
          <p:nvPr/>
        </p:nvSpPr>
        <p:spPr bwMode="auto">
          <a:xfrm>
            <a:off x="6781800" y="4267200"/>
            <a:ext cx="13716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6</a:t>
            </a:r>
            <a:r>
              <a:rPr lang="en-GB" sz="1800"/>
              <a:t>.</a:t>
            </a:r>
            <a:r>
              <a:rPr lang="en-GB" sz="1800">
                <a:latin typeface="Arial" charset="0"/>
              </a:rPr>
              <a:t>analysis</a:t>
            </a:r>
            <a:endParaRPr lang="en-US" sz="1800">
              <a:latin typeface="Arial" charset="0"/>
            </a:endParaRPr>
          </a:p>
        </p:txBody>
      </p:sp>
      <p:sp>
        <p:nvSpPr>
          <p:cNvPr id="15377" name="Text Box 17"/>
          <p:cNvSpPr txBox="1">
            <a:spLocks noChangeArrowheads="1"/>
          </p:cNvSpPr>
          <p:nvPr/>
        </p:nvSpPr>
        <p:spPr bwMode="auto">
          <a:xfrm>
            <a:off x="8077200" y="4267200"/>
            <a:ext cx="12192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7.use</a:t>
            </a:r>
            <a:endParaRPr lang="en-US" sz="1800">
              <a:latin typeface="Arial" charset="0"/>
            </a:endParaRPr>
          </a:p>
        </p:txBody>
      </p:sp>
      <p:sp>
        <p:nvSpPr>
          <p:cNvPr id="15378" name="Text Box 18"/>
          <p:cNvSpPr txBox="1">
            <a:spLocks noChangeArrowheads="1"/>
          </p:cNvSpPr>
          <p:nvPr/>
        </p:nvSpPr>
        <p:spPr bwMode="auto">
          <a:xfrm>
            <a:off x="381000" y="457200"/>
            <a:ext cx="8534400" cy="1190625"/>
          </a:xfrm>
          <a:prstGeom prst="rect">
            <a:avLst/>
          </a:prstGeom>
          <a:noFill/>
          <a:ln w="9525">
            <a:noFill/>
            <a:miter lim="800000"/>
            <a:headEnd/>
            <a:tailEnd/>
          </a:ln>
        </p:spPr>
        <p:txBody>
          <a:bodyPr>
            <a:spAutoFit/>
          </a:bodyPr>
          <a:lstStyle/>
          <a:p>
            <a:pPr>
              <a:spcBef>
                <a:spcPct val="50000"/>
              </a:spcBef>
            </a:pPr>
            <a:r>
              <a:rPr lang="en-GB" sz="3600">
                <a:solidFill>
                  <a:srgbClr val="4D4D4D"/>
                </a:solidFill>
                <a:latin typeface="Arial" charset="0"/>
              </a:rPr>
              <a:t>Recurring problem: solution scenarios at different stages</a:t>
            </a:r>
            <a:endParaRPr lang="en-US" sz="3600">
              <a:solidFill>
                <a:srgbClr val="4D4D4D"/>
              </a:solidFill>
              <a:latin typeface="Arial" charset="0"/>
            </a:endParaRPr>
          </a:p>
        </p:txBody>
      </p:sp>
      <p:sp>
        <p:nvSpPr>
          <p:cNvPr id="15379" name="AutoShape 19"/>
          <p:cNvSpPr>
            <a:spLocks noChangeArrowheads="1"/>
          </p:cNvSpPr>
          <p:nvPr/>
        </p:nvSpPr>
        <p:spPr bwMode="auto">
          <a:xfrm>
            <a:off x="152400" y="2819400"/>
            <a:ext cx="8763000" cy="533400"/>
          </a:xfrm>
          <a:prstGeom prst="rightArrow">
            <a:avLst>
              <a:gd name="adj1" fmla="val 41074"/>
              <a:gd name="adj2" fmla="val 234487"/>
            </a:avLst>
          </a:prstGeom>
          <a:noFill/>
          <a:ln w="19050">
            <a:solidFill>
              <a:srgbClr val="FF3399"/>
            </a:solidFill>
            <a:miter lim="800000"/>
            <a:headEnd/>
            <a:tailEnd/>
          </a:ln>
        </p:spPr>
        <p:txBody>
          <a:bodyPr wrap="none" anchor="ctr"/>
          <a:lstStyle/>
          <a:p>
            <a:endParaRPr lang="en-US"/>
          </a:p>
        </p:txBody>
      </p:sp>
      <p:sp>
        <p:nvSpPr>
          <p:cNvPr id="15380" name="AutoShape 20"/>
          <p:cNvSpPr>
            <a:spLocks noChangeArrowheads="1"/>
          </p:cNvSpPr>
          <p:nvPr/>
        </p:nvSpPr>
        <p:spPr bwMode="auto">
          <a:xfrm>
            <a:off x="152400" y="5562600"/>
            <a:ext cx="8763000" cy="533400"/>
          </a:xfrm>
          <a:prstGeom prst="rightArrow">
            <a:avLst>
              <a:gd name="adj1" fmla="val 40472"/>
              <a:gd name="adj2" fmla="val 220797"/>
            </a:avLst>
          </a:prstGeom>
          <a:noFill/>
          <a:ln w="19050">
            <a:solidFill>
              <a:srgbClr val="6666FF"/>
            </a:solidFill>
            <a:miter lim="800000"/>
            <a:headEnd/>
            <a:tailEnd/>
          </a:ln>
        </p:spPr>
        <p:txBody>
          <a:bodyPr wrap="none" anchor="ctr"/>
          <a:lstStyle/>
          <a:p>
            <a:endParaRPr lang="en-US"/>
          </a:p>
        </p:txBody>
      </p:sp>
      <p:sp>
        <p:nvSpPr>
          <p:cNvPr id="15381" name="Text Box 21"/>
          <p:cNvSpPr txBox="1">
            <a:spLocks noChangeArrowheads="1"/>
          </p:cNvSpPr>
          <p:nvPr/>
        </p:nvSpPr>
        <p:spPr bwMode="auto">
          <a:xfrm>
            <a:off x="1752600" y="2819400"/>
            <a:ext cx="4191000" cy="457200"/>
          </a:xfrm>
          <a:prstGeom prst="rect">
            <a:avLst/>
          </a:prstGeom>
          <a:noFill/>
          <a:ln w="9525">
            <a:noFill/>
            <a:miter lim="800000"/>
            <a:headEnd/>
            <a:tailEnd/>
          </a:ln>
        </p:spPr>
        <p:txBody>
          <a:bodyPr>
            <a:spAutoFit/>
          </a:bodyPr>
          <a:lstStyle/>
          <a:p>
            <a:pPr algn="l">
              <a:spcBef>
                <a:spcPct val="50000"/>
              </a:spcBef>
            </a:pPr>
            <a:endParaRPr lang="en-US" sz="2400"/>
          </a:p>
        </p:txBody>
      </p:sp>
      <p:sp>
        <p:nvSpPr>
          <p:cNvPr id="15382" name="Text Box 22"/>
          <p:cNvSpPr txBox="1">
            <a:spLocks noChangeArrowheads="1"/>
          </p:cNvSpPr>
          <p:nvPr/>
        </p:nvSpPr>
        <p:spPr bwMode="auto">
          <a:xfrm>
            <a:off x="2438400" y="2895600"/>
            <a:ext cx="29718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the human process</a:t>
            </a:r>
            <a:endParaRPr lang="en-US" sz="1800">
              <a:latin typeface="Arial" charset="0"/>
            </a:endParaRPr>
          </a:p>
        </p:txBody>
      </p:sp>
      <p:sp>
        <p:nvSpPr>
          <p:cNvPr id="15383" name="Text Box 23"/>
          <p:cNvSpPr txBox="1">
            <a:spLocks noChangeArrowheads="1"/>
          </p:cNvSpPr>
          <p:nvPr/>
        </p:nvSpPr>
        <p:spPr bwMode="auto">
          <a:xfrm>
            <a:off x="2362200" y="5638800"/>
            <a:ext cx="3200400" cy="366713"/>
          </a:xfrm>
          <a:prstGeom prst="rect">
            <a:avLst/>
          </a:prstGeom>
          <a:noFill/>
          <a:ln w="9525">
            <a:noFill/>
            <a:miter lim="800000"/>
            <a:headEnd/>
            <a:tailEnd/>
          </a:ln>
        </p:spPr>
        <p:txBody>
          <a:bodyPr>
            <a:spAutoFit/>
          </a:bodyPr>
          <a:lstStyle/>
          <a:p>
            <a:pPr algn="l">
              <a:spcBef>
                <a:spcPct val="50000"/>
              </a:spcBef>
            </a:pPr>
            <a:r>
              <a:rPr lang="en-GB" sz="1800">
                <a:latin typeface="Arial" charset="0"/>
              </a:rPr>
              <a:t>the technical process</a:t>
            </a:r>
            <a:endParaRPr lang="en-US" sz="1800">
              <a:latin typeface="Arial" charset="0"/>
            </a:endParaRPr>
          </a:p>
        </p:txBody>
      </p:sp>
      <p:sp>
        <p:nvSpPr>
          <p:cNvPr id="15384" name="Line 24"/>
          <p:cNvSpPr>
            <a:spLocks noChangeShapeType="1"/>
          </p:cNvSpPr>
          <p:nvPr/>
        </p:nvSpPr>
        <p:spPr bwMode="auto">
          <a:xfrm>
            <a:off x="228600" y="3581400"/>
            <a:ext cx="3352800" cy="0"/>
          </a:xfrm>
          <a:prstGeom prst="line">
            <a:avLst/>
          </a:prstGeom>
          <a:noFill/>
          <a:ln w="38100">
            <a:solidFill>
              <a:srgbClr val="FF66FF"/>
            </a:solidFill>
            <a:round/>
            <a:headEnd/>
            <a:tailEnd/>
          </a:ln>
        </p:spPr>
        <p:txBody>
          <a:bodyPr/>
          <a:lstStyle/>
          <a:p>
            <a:endParaRPr lang="en-GB"/>
          </a:p>
        </p:txBody>
      </p:sp>
      <p:sp>
        <p:nvSpPr>
          <p:cNvPr id="15385" name="Line 25"/>
          <p:cNvSpPr>
            <a:spLocks noChangeShapeType="1"/>
          </p:cNvSpPr>
          <p:nvPr/>
        </p:nvSpPr>
        <p:spPr bwMode="auto">
          <a:xfrm>
            <a:off x="5105400" y="5257800"/>
            <a:ext cx="2667000" cy="0"/>
          </a:xfrm>
          <a:prstGeom prst="line">
            <a:avLst/>
          </a:prstGeom>
          <a:noFill/>
          <a:ln w="9525">
            <a:solidFill>
              <a:srgbClr val="0099FF"/>
            </a:solidFill>
            <a:round/>
            <a:headEnd/>
            <a:tailEnd/>
          </a:ln>
        </p:spPr>
        <p:txBody>
          <a:bodyPr/>
          <a:lstStyle/>
          <a:p>
            <a:endParaRPr lang="en-GB"/>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fontScale="90000"/>
          </a:bodyPr>
          <a:lstStyle/>
          <a:p>
            <a:pPr algn="ctr" eaLnBrk="1" hangingPunct="1"/>
            <a:r>
              <a:rPr lang="en-US" sz="4000" smtClean="0">
                <a:solidFill>
                  <a:schemeClr val="hlink"/>
                </a:solidFill>
              </a:rPr>
              <a:t/>
            </a:r>
            <a:br>
              <a:rPr lang="en-US" sz="4000" smtClean="0">
                <a:solidFill>
                  <a:schemeClr val="hlink"/>
                </a:solidFill>
              </a:rPr>
            </a:br>
            <a:r>
              <a:rPr lang="en-US" sz="3600" smtClean="0">
                <a:solidFill>
                  <a:schemeClr val="hlink"/>
                </a:solidFill>
              </a:rPr>
              <a:t>Scenario 3: </a:t>
            </a:r>
            <a:r>
              <a:rPr lang="en-US" sz="3600" smtClean="0">
                <a:solidFill>
                  <a:schemeClr val="bg2"/>
                </a:solidFill>
              </a:rPr>
              <a:t>A socio-political process?</a:t>
            </a:r>
            <a:r>
              <a:rPr lang="en-US" sz="4000" smtClean="0">
                <a:solidFill>
                  <a:schemeClr val="bg2"/>
                </a:solidFill>
              </a:rPr>
              <a:t/>
            </a:r>
            <a:br>
              <a:rPr lang="en-US" sz="4000" smtClean="0">
                <a:solidFill>
                  <a:schemeClr val="bg2"/>
                </a:solidFill>
              </a:rPr>
            </a:br>
            <a:endParaRPr lang="en-US" sz="4000" smtClean="0">
              <a:solidFill>
                <a:schemeClr val="bg2"/>
              </a:solidFill>
            </a:endParaRPr>
          </a:p>
        </p:txBody>
      </p:sp>
      <p:sp>
        <p:nvSpPr>
          <p:cNvPr id="41987" name="Rectangle 3"/>
          <p:cNvSpPr>
            <a:spLocks noGrp="1" noChangeArrowheads="1"/>
          </p:cNvSpPr>
          <p:nvPr>
            <p:ph type="body" sz="half" idx="2"/>
          </p:nvPr>
        </p:nvSpPr>
        <p:spPr>
          <a:xfrm>
            <a:off x="4648200" y="1600200"/>
            <a:ext cx="4038600" cy="4525963"/>
          </a:xfrm>
        </p:spPr>
        <p:txBody>
          <a:bodyPr/>
          <a:lstStyle/>
          <a:p>
            <a:pPr eaLnBrk="1" hangingPunct="1">
              <a:lnSpc>
                <a:spcPct val="90000"/>
              </a:lnSpc>
            </a:pPr>
            <a:r>
              <a:rPr lang="en-US" sz="2200" smtClean="0"/>
              <a:t>Tele-monitoring to highlight potential risks  </a:t>
            </a:r>
            <a:r>
              <a:rPr lang="en-US" sz="2200" u="sng" smtClean="0"/>
              <a:t>but patient has responsibility for contacting surgery</a:t>
            </a:r>
            <a:endParaRPr lang="en-US" sz="2200" smtClean="0"/>
          </a:p>
          <a:p>
            <a:pPr eaLnBrk="1" hangingPunct="1">
              <a:lnSpc>
                <a:spcPct val="90000"/>
              </a:lnSpc>
            </a:pPr>
            <a:r>
              <a:rPr lang="en-US" sz="2200" smtClean="0"/>
              <a:t>GP/nurse and patient video-conferencing session to interpret scores in context, and agree satisfactory diagnosis / intervention </a:t>
            </a:r>
            <a:r>
              <a:rPr lang="en-US" sz="2200" u="sng" smtClean="0"/>
              <a:t>but rapid response nurse team have responsibility for responding quickly and appropriately</a:t>
            </a:r>
          </a:p>
        </p:txBody>
      </p:sp>
      <p:pic>
        <p:nvPicPr>
          <p:cNvPr id="41988" name="Picture 4" descr="TH_image1"/>
          <p:cNvPicPr>
            <a:picLocks noChangeAspect="1" noChangeArrowheads="1"/>
          </p:cNvPicPr>
          <p:nvPr/>
        </p:nvPicPr>
        <p:blipFill>
          <a:blip r:embed="rId2" cstate="print"/>
          <a:srcRect l="6522" t="3023"/>
          <a:stretch>
            <a:fillRect/>
          </a:stretch>
        </p:blipFill>
        <p:spPr bwMode="auto">
          <a:xfrm>
            <a:off x="914400" y="2362200"/>
            <a:ext cx="3276600" cy="2444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NZ" smtClean="0"/>
              <a:t>Critique of grounded theory</a:t>
            </a:r>
          </a:p>
        </p:txBody>
      </p:sp>
      <p:sp>
        <p:nvSpPr>
          <p:cNvPr id="10243" name="Content Placeholder 2"/>
          <p:cNvSpPr>
            <a:spLocks noGrp="1"/>
          </p:cNvSpPr>
          <p:nvPr>
            <p:ph idx="1"/>
          </p:nvPr>
        </p:nvSpPr>
        <p:spPr/>
        <p:txBody>
          <a:bodyPr>
            <a:normAutofit fontScale="77500" lnSpcReduction="20000"/>
          </a:bodyPr>
          <a:lstStyle/>
          <a:p>
            <a:r>
              <a:rPr lang="en-NZ" smtClean="0"/>
              <a:t>Advantages:</a:t>
            </a:r>
          </a:p>
          <a:p>
            <a:pPr lvl="1"/>
            <a:r>
              <a:rPr lang="en-US" smtClean="0"/>
              <a:t>It has intuitive appeal for novice researchers, since it allows them to become immersed in the data at a detailed level</a:t>
            </a:r>
            <a:endParaRPr lang="en-NZ" smtClean="0"/>
          </a:p>
          <a:p>
            <a:pPr lvl="1"/>
            <a:r>
              <a:rPr lang="en-US" smtClean="0"/>
              <a:t>It gets researchers analysing the data early</a:t>
            </a:r>
            <a:endParaRPr lang="en-NZ" smtClean="0"/>
          </a:p>
          <a:p>
            <a:pPr lvl="1"/>
            <a:r>
              <a:rPr lang="en-US" smtClean="0"/>
              <a:t>It encourages systematic, detailed analysis of the data and provides a method for doing so</a:t>
            </a:r>
            <a:endParaRPr lang="en-NZ" smtClean="0"/>
          </a:p>
          <a:p>
            <a:pPr lvl="1"/>
            <a:r>
              <a:rPr lang="en-US" smtClean="0"/>
              <a:t>It gives researchers ample evidence to back up their claims</a:t>
            </a:r>
            <a:endParaRPr lang="en-NZ" smtClean="0"/>
          </a:p>
          <a:p>
            <a:pPr lvl="1"/>
            <a:r>
              <a:rPr lang="en-US" smtClean="0"/>
              <a:t>It encourages a constant interplay between data collection and analysis</a:t>
            </a:r>
            <a:endParaRPr lang="en-NZ" smtClean="0"/>
          </a:p>
          <a:p>
            <a:pPr lvl="1"/>
            <a:r>
              <a:rPr lang="en-US" smtClean="0"/>
              <a:t>It is especially useful for describing repeated processes e.g. the communications processes between doctors and patients, or the communications processes between information systems analysts and users</a:t>
            </a:r>
            <a:endParaRPr lang="en-NZ" smtClean="0"/>
          </a:p>
        </p:txBody>
      </p:sp>
      <p:sp>
        <p:nvSpPr>
          <p:cNvPr id="10244" name="Footer Placeholder 3"/>
          <p:cNvSpPr>
            <a:spLocks noGrp="1"/>
          </p:cNvSpPr>
          <p:nvPr>
            <p:ph type="ftr" sz="quarter" idx="10"/>
          </p:nvPr>
        </p:nvSpPr>
        <p:spPr>
          <a:noFill/>
        </p:spPr>
        <p:txBody>
          <a:bodyPr/>
          <a:lstStyle/>
          <a:p>
            <a:r>
              <a:rPr lang="en-GB" smtClean="0"/>
              <a:t>Grounded theory</a:t>
            </a:r>
          </a:p>
        </p:txBody>
      </p:sp>
      <p:sp>
        <p:nvSpPr>
          <p:cNvPr id="10245" name="Slide Number Placeholder 4"/>
          <p:cNvSpPr>
            <a:spLocks noGrp="1"/>
          </p:cNvSpPr>
          <p:nvPr>
            <p:ph type="sldNum" sz="quarter" idx="11"/>
          </p:nvPr>
        </p:nvSpPr>
        <p:spPr>
          <a:noFill/>
        </p:spPr>
        <p:txBody>
          <a:bodyPr/>
          <a:lstStyle/>
          <a:p>
            <a:fld id="{BCFED402-F5DF-4338-9C57-239C96FD97AF}" type="slidenum">
              <a:rPr lang="en-GB" smtClean="0"/>
              <a:pPr/>
              <a:t>91</a:t>
            </a:fld>
            <a:endParaRPr lang="en-GB" smtClean="0"/>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HITS Hypertension Monitoring Study</a:t>
            </a:r>
            <a:endParaRPr lang="en-GB"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pPr eaLnBrk="1" hangingPunct="1"/>
            <a:r>
              <a:rPr lang="en-GB" smtClean="0"/>
              <a:t>Does monitoring change things?</a:t>
            </a:r>
            <a:endParaRPr lang="en-US" smtClean="0"/>
          </a:p>
        </p:txBody>
      </p:sp>
      <p:sp>
        <p:nvSpPr>
          <p:cNvPr id="3075" name="Rectangle 6"/>
          <p:cNvSpPr>
            <a:spLocks noGrp="1" noChangeArrowheads="1"/>
          </p:cNvSpPr>
          <p:nvPr>
            <p:ph type="body" sz="half" idx="2"/>
          </p:nvPr>
        </p:nvSpPr>
        <p:spPr>
          <a:xfrm>
            <a:off x="4143375" y="1571625"/>
            <a:ext cx="4714875" cy="4525963"/>
          </a:xfrm>
        </p:spPr>
        <p:txBody>
          <a:bodyPr>
            <a:normAutofit lnSpcReduction="10000"/>
          </a:bodyPr>
          <a:lstStyle/>
          <a:p>
            <a:pPr eaLnBrk="1" hangingPunct="1"/>
            <a:r>
              <a:rPr lang="en-GB" sz="2800" smtClean="0"/>
              <a:t>How does the process work on the ground?</a:t>
            </a:r>
          </a:p>
          <a:p>
            <a:pPr eaLnBrk="1" hangingPunct="1"/>
            <a:r>
              <a:rPr lang="en-GB" sz="2800" smtClean="0"/>
              <a:t>Changes in roles, risks, costs and benefits?</a:t>
            </a:r>
          </a:p>
          <a:p>
            <a:pPr eaLnBrk="1" hangingPunct="1"/>
            <a:r>
              <a:rPr lang="en-GB" sz="2800" smtClean="0"/>
              <a:t>Benefits and problems ?</a:t>
            </a:r>
          </a:p>
          <a:p>
            <a:pPr eaLnBrk="1" hangingPunct="1"/>
            <a:r>
              <a:rPr lang="en-GB" sz="2800" smtClean="0"/>
              <a:t>Barriers and enablers?</a:t>
            </a:r>
          </a:p>
          <a:p>
            <a:pPr eaLnBrk="1" hangingPunct="1"/>
            <a:r>
              <a:rPr lang="en-GB" sz="2800" smtClean="0"/>
              <a:t>Differences between practices/patients?</a:t>
            </a:r>
          </a:p>
          <a:p>
            <a:pPr eaLnBrk="1" hangingPunct="1"/>
            <a:r>
              <a:rPr lang="en-GB" sz="2800" smtClean="0"/>
              <a:t>We need more feedback from nurses!</a:t>
            </a:r>
          </a:p>
          <a:p>
            <a:pPr eaLnBrk="1" hangingPunct="1"/>
            <a:endParaRPr lang="en-GB" sz="2800" smtClean="0"/>
          </a:p>
          <a:p>
            <a:pPr eaLnBrk="1" hangingPunct="1"/>
            <a:endParaRPr lang="en-GB" sz="2800" smtClean="0"/>
          </a:p>
          <a:p>
            <a:pPr eaLnBrk="1" hangingPunct="1"/>
            <a:endParaRPr lang="en-GB" sz="2800" smtClean="0"/>
          </a:p>
          <a:p>
            <a:pPr eaLnBrk="1" hangingPunct="1">
              <a:buFontTx/>
              <a:buNone/>
            </a:pPr>
            <a:endParaRPr lang="en-US" sz="2800" smtClean="0"/>
          </a:p>
        </p:txBody>
      </p:sp>
      <p:pic>
        <p:nvPicPr>
          <p:cNvPr id="3076" name="Picture 7"/>
          <p:cNvPicPr>
            <a:picLocks noGrp="1" noChangeAspect="1" noChangeArrowheads="1"/>
          </p:cNvPicPr>
          <p:nvPr>
            <p:ph type="clipArt" sz="half" idx="1"/>
          </p:nvPr>
        </p:nvPicPr>
        <p:blipFill>
          <a:blip r:embed="rId3" cstate="print"/>
          <a:srcRect l="31133" t="21466" r="33492" b="18555"/>
          <a:stretch>
            <a:fillRect/>
          </a:stretch>
        </p:blipFill>
        <p:spPr>
          <a:xfrm>
            <a:off x="1000125" y="1620838"/>
            <a:ext cx="2786063" cy="4394200"/>
          </a:xfr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Telehealth"/>
          <p:cNvPicPr>
            <a:picLocks noChangeAspect="1" noChangeArrowheads="1"/>
          </p:cNvPicPr>
          <p:nvPr/>
        </p:nvPicPr>
        <p:blipFill>
          <a:blip r:embed="rId3" cstate="print"/>
          <a:srcRect l="19662" r="57460"/>
          <a:stretch>
            <a:fillRect/>
          </a:stretch>
        </p:blipFill>
        <p:spPr bwMode="auto">
          <a:xfrm>
            <a:off x="-107950" y="0"/>
            <a:ext cx="2089150" cy="6858000"/>
          </a:xfrm>
          <a:prstGeom prst="rect">
            <a:avLst/>
          </a:prstGeom>
          <a:noFill/>
          <a:ln w="9525">
            <a:noFill/>
            <a:miter lim="800000"/>
            <a:headEnd/>
            <a:tailEnd/>
          </a:ln>
        </p:spPr>
      </p:pic>
      <p:pic>
        <p:nvPicPr>
          <p:cNvPr id="9219" name="Picture 3" descr="Telehealth"/>
          <p:cNvPicPr>
            <a:picLocks noChangeAspect="1" noChangeArrowheads="1"/>
          </p:cNvPicPr>
          <p:nvPr/>
        </p:nvPicPr>
        <p:blipFill>
          <a:blip r:embed="rId3" cstate="print">
            <a:lum bright="50000" contrast="-50000"/>
          </a:blip>
          <a:srcRect l="19656" r="57385"/>
          <a:stretch>
            <a:fillRect/>
          </a:stretch>
        </p:blipFill>
        <p:spPr bwMode="auto">
          <a:xfrm>
            <a:off x="-107950" y="0"/>
            <a:ext cx="2093913" cy="6858000"/>
          </a:xfrm>
          <a:prstGeom prst="rect">
            <a:avLst/>
          </a:prstGeom>
          <a:noFill/>
          <a:ln w="9525">
            <a:noFill/>
            <a:miter lim="800000"/>
            <a:headEnd/>
            <a:tailEnd/>
          </a:ln>
        </p:spPr>
      </p:pic>
      <p:pic>
        <p:nvPicPr>
          <p:cNvPr id="9220" name="Picture 2" descr="Telehealth"/>
          <p:cNvPicPr>
            <a:picLocks noChangeAspect="1" noChangeArrowheads="1"/>
          </p:cNvPicPr>
          <p:nvPr/>
        </p:nvPicPr>
        <p:blipFill>
          <a:blip r:embed="rId3" cstate="print"/>
          <a:srcRect l="19662" r="57460"/>
          <a:stretch>
            <a:fillRect/>
          </a:stretch>
        </p:blipFill>
        <p:spPr bwMode="auto">
          <a:xfrm>
            <a:off x="-107950" y="0"/>
            <a:ext cx="2089150" cy="6858000"/>
          </a:xfrm>
          <a:prstGeom prst="rect">
            <a:avLst/>
          </a:prstGeom>
          <a:noFill/>
          <a:ln w="9525">
            <a:noFill/>
            <a:miter lim="800000"/>
            <a:headEnd/>
            <a:tailEnd/>
          </a:ln>
        </p:spPr>
      </p:pic>
      <p:grpSp>
        <p:nvGrpSpPr>
          <p:cNvPr id="2" name="Group 11"/>
          <p:cNvGrpSpPr>
            <a:grpSpLocks/>
          </p:cNvGrpSpPr>
          <p:nvPr/>
        </p:nvGrpSpPr>
        <p:grpSpPr bwMode="auto">
          <a:xfrm>
            <a:off x="2127250" y="476250"/>
            <a:ext cx="7016750" cy="6153150"/>
            <a:chOff x="2044700" y="476250"/>
            <a:chExt cx="7016750" cy="6153150"/>
          </a:xfrm>
        </p:grpSpPr>
        <p:sp>
          <p:nvSpPr>
            <p:cNvPr id="9223" name="Text Box 4"/>
            <p:cNvSpPr txBox="1">
              <a:spLocks noChangeArrowheads="1"/>
            </p:cNvSpPr>
            <p:nvPr/>
          </p:nvSpPr>
          <p:spPr bwMode="auto">
            <a:xfrm>
              <a:off x="2268538" y="476250"/>
              <a:ext cx="3802644" cy="523220"/>
            </a:xfrm>
            <a:prstGeom prst="rect">
              <a:avLst/>
            </a:prstGeom>
            <a:noFill/>
            <a:ln w="12700">
              <a:noFill/>
              <a:miter lim="800000"/>
              <a:headEnd type="none" w="sm" len="sm"/>
              <a:tailEnd type="none" w="sm" len="sm"/>
            </a:ln>
          </p:spPr>
          <p:txBody>
            <a:bodyPr wrap="none">
              <a:spAutoFit/>
            </a:bodyPr>
            <a:lstStyle/>
            <a:p>
              <a:pPr eaLnBrk="0" hangingPunct="0"/>
              <a:r>
                <a:rPr lang="en-GB" sz="2800" b="1">
                  <a:solidFill>
                    <a:srgbClr val="CC3300"/>
                  </a:solidFill>
                </a:rPr>
                <a:t>Different perceptions</a:t>
              </a:r>
            </a:p>
          </p:txBody>
        </p:sp>
        <p:sp>
          <p:nvSpPr>
            <p:cNvPr id="14" name="Rectangle 7"/>
            <p:cNvSpPr txBox="1">
              <a:spLocks noChangeArrowheads="1"/>
            </p:cNvSpPr>
            <p:nvPr/>
          </p:nvSpPr>
          <p:spPr bwMode="auto">
            <a:xfrm>
              <a:off x="2044700" y="1873250"/>
              <a:ext cx="7016750" cy="4756150"/>
            </a:xfrm>
            <a:prstGeom prst="rect">
              <a:avLst/>
            </a:prstGeom>
            <a:noFill/>
            <a:ln w="9525">
              <a:noFill/>
              <a:miter lim="800000"/>
              <a:headEnd/>
              <a:tailEnd/>
            </a:ln>
            <a:effectLst/>
          </p:spPr>
          <p:txBody>
            <a:bodyPr/>
            <a:lstStyle/>
            <a:p>
              <a:pPr marL="342900" indent="-342900">
                <a:lnSpc>
                  <a:spcPct val="90000"/>
                </a:lnSpc>
                <a:spcBef>
                  <a:spcPct val="20000"/>
                </a:spcBef>
                <a:spcAft>
                  <a:spcPct val="20000"/>
                </a:spcAft>
                <a:buClr>
                  <a:srgbClr val="000066"/>
                </a:buClr>
                <a:buFont typeface="Arial" charset="0"/>
                <a:buChar char="•"/>
                <a:defRPr/>
              </a:pPr>
              <a:r>
                <a:rPr lang="en-GB" sz="2800" dirty="0"/>
                <a:t>Yes – well I was a bit alarmed when I got a phone call saying you know to come in.</a:t>
              </a:r>
            </a:p>
            <a:p>
              <a:pPr marL="342900" indent="-342900">
                <a:lnSpc>
                  <a:spcPct val="90000"/>
                </a:lnSpc>
                <a:spcBef>
                  <a:spcPct val="20000"/>
                </a:spcBef>
                <a:spcAft>
                  <a:spcPct val="20000"/>
                </a:spcAft>
                <a:buClr>
                  <a:srgbClr val="000066"/>
                </a:buClr>
                <a:buFont typeface="Arial" charset="0"/>
                <a:buChar char="•"/>
                <a:defRPr/>
              </a:pPr>
              <a:r>
                <a:rPr lang="en-GB" sz="2800" dirty="0"/>
                <a:t>One thing that really was of good benefit was – I got a phone call from that lady there (nurse) that’s just been in saying </a:t>
              </a:r>
              <a:r>
                <a:rPr lang="en-GB" sz="2800" dirty="0" err="1"/>
                <a:t>em</a:t>
              </a:r>
              <a:r>
                <a:rPr lang="en-GB" sz="2800" dirty="0"/>
                <a:t> ‘We’ve been monitoring your BP and it’s a bit high -so we want you to come in’ - and that’s when they changed by medication</a:t>
              </a:r>
              <a:endParaRPr lang="en-US" sz="2800" dirty="0"/>
            </a:p>
            <a:p>
              <a:pPr marL="342900" indent="-342900">
                <a:lnSpc>
                  <a:spcPct val="90000"/>
                </a:lnSpc>
                <a:spcBef>
                  <a:spcPct val="20000"/>
                </a:spcBef>
                <a:spcAft>
                  <a:spcPct val="20000"/>
                </a:spcAft>
                <a:buClr>
                  <a:srgbClr val="000066"/>
                </a:buClr>
                <a:buFont typeface="Arial" charset="0"/>
                <a:buChar char="•"/>
                <a:defRPr/>
              </a:pPr>
              <a:endParaRPr lang="en-GB" sz="2800" dirty="0">
                <a:latin typeface="+mj-lt"/>
              </a:endParaRPr>
            </a:p>
            <a:p>
              <a:pPr marL="342900" indent="-342900">
                <a:lnSpc>
                  <a:spcPct val="90000"/>
                </a:lnSpc>
                <a:spcBef>
                  <a:spcPct val="20000"/>
                </a:spcBef>
                <a:spcAft>
                  <a:spcPct val="20000"/>
                </a:spcAft>
                <a:buClr>
                  <a:srgbClr val="000066"/>
                </a:buClr>
                <a:buFont typeface="Arial" charset="0"/>
                <a:buChar char="•"/>
                <a:defRPr/>
              </a:pPr>
              <a:endParaRPr lang="en-GB" sz="2800" dirty="0">
                <a:latin typeface="Arial Narrow" pitchFamily="34" charset="0"/>
              </a:endParaRPr>
            </a:p>
          </p:txBody>
        </p:sp>
      </p:grpSp>
      <p:pic>
        <p:nvPicPr>
          <p:cNvPr id="9222" name="Picture 9" descr="TELESCOT-logo (medium transparent).png"/>
          <p:cNvPicPr>
            <a:picLocks noChangeAspect="1"/>
          </p:cNvPicPr>
          <p:nvPr/>
        </p:nvPicPr>
        <p:blipFill>
          <a:blip r:embed="rId4" cstate="print"/>
          <a:srcRect/>
          <a:stretch>
            <a:fillRect/>
          </a:stretch>
        </p:blipFill>
        <p:spPr bwMode="auto">
          <a:xfrm>
            <a:off x="44450" y="139700"/>
            <a:ext cx="1771650" cy="4905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Telehealth"/>
          <p:cNvPicPr>
            <a:picLocks noChangeAspect="1" noChangeArrowheads="1"/>
          </p:cNvPicPr>
          <p:nvPr/>
        </p:nvPicPr>
        <p:blipFill>
          <a:blip r:embed="rId3" cstate="print"/>
          <a:srcRect l="19662" r="57460"/>
          <a:stretch>
            <a:fillRect/>
          </a:stretch>
        </p:blipFill>
        <p:spPr bwMode="auto">
          <a:xfrm>
            <a:off x="-107950" y="0"/>
            <a:ext cx="2089150" cy="6858000"/>
          </a:xfrm>
          <a:prstGeom prst="rect">
            <a:avLst/>
          </a:prstGeom>
          <a:noFill/>
          <a:ln w="9525">
            <a:noFill/>
            <a:miter lim="800000"/>
            <a:headEnd/>
            <a:tailEnd/>
          </a:ln>
        </p:spPr>
      </p:pic>
      <p:pic>
        <p:nvPicPr>
          <p:cNvPr id="6147" name="Picture 3" descr="Telehealth"/>
          <p:cNvPicPr>
            <a:picLocks noChangeAspect="1" noChangeArrowheads="1"/>
          </p:cNvPicPr>
          <p:nvPr/>
        </p:nvPicPr>
        <p:blipFill>
          <a:blip r:embed="rId3" cstate="print">
            <a:lum bright="50000" contrast="-50000"/>
          </a:blip>
          <a:srcRect l="19656" r="57385"/>
          <a:stretch>
            <a:fillRect/>
          </a:stretch>
        </p:blipFill>
        <p:spPr bwMode="auto">
          <a:xfrm>
            <a:off x="-107950" y="0"/>
            <a:ext cx="2093913" cy="6858000"/>
          </a:xfrm>
          <a:prstGeom prst="rect">
            <a:avLst/>
          </a:prstGeom>
          <a:noFill/>
          <a:ln w="9525">
            <a:noFill/>
            <a:miter lim="800000"/>
            <a:headEnd/>
            <a:tailEnd/>
          </a:ln>
        </p:spPr>
      </p:pic>
      <p:pic>
        <p:nvPicPr>
          <p:cNvPr id="6148" name="Picture 2" descr="Telehealth"/>
          <p:cNvPicPr>
            <a:picLocks noChangeAspect="1" noChangeArrowheads="1"/>
          </p:cNvPicPr>
          <p:nvPr/>
        </p:nvPicPr>
        <p:blipFill>
          <a:blip r:embed="rId3" cstate="print"/>
          <a:srcRect l="19662" r="57460"/>
          <a:stretch>
            <a:fillRect/>
          </a:stretch>
        </p:blipFill>
        <p:spPr bwMode="auto">
          <a:xfrm>
            <a:off x="-107950" y="0"/>
            <a:ext cx="2089150" cy="6858000"/>
          </a:xfrm>
          <a:prstGeom prst="rect">
            <a:avLst/>
          </a:prstGeom>
          <a:noFill/>
          <a:ln w="9525">
            <a:noFill/>
            <a:miter lim="800000"/>
            <a:headEnd/>
            <a:tailEnd/>
          </a:ln>
        </p:spPr>
      </p:pic>
      <p:grpSp>
        <p:nvGrpSpPr>
          <p:cNvPr id="2" name="Group 11"/>
          <p:cNvGrpSpPr>
            <a:grpSpLocks/>
          </p:cNvGrpSpPr>
          <p:nvPr/>
        </p:nvGrpSpPr>
        <p:grpSpPr bwMode="auto">
          <a:xfrm>
            <a:off x="2044700" y="476250"/>
            <a:ext cx="7016750" cy="6153150"/>
            <a:chOff x="2044700" y="476250"/>
            <a:chExt cx="7016750" cy="6153150"/>
          </a:xfrm>
        </p:grpSpPr>
        <p:sp>
          <p:nvSpPr>
            <p:cNvPr id="6151" name="Text Box 4"/>
            <p:cNvSpPr txBox="1">
              <a:spLocks noChangeArrowheads="1"/>
            </p:cNvSpPr>
            <p:nvPr/>
          </p:nvSpPr>
          <p:spPr bwMode="auto">
            <a:xfrm>
              <a:off x="2268538" y="476250"/>
              <a:ext cx="6136616" cy="523220"/>
            </a:xfrm>
            <a:prstGeom prst="rect">
              <a:avLst/>
            </a:prstGeom>
            <a:noFill/>
            <a:ln w="12700">
              <a:noFill/>
              <a:miter lim="800000"/>
              <a:headEnd type="none" w="sm" len="sm"/>
              <a:tailEnd type="none" w="sm" len="sm"/>
            </a:ln>
          </p:spPr>
          <p:txBody>
            <a:bodyPr wrap="none">
              <a:spAutoFit/>
            </a:bodyPr>
            <a:lstStyle/>
            <a:p>
              <a:pPr eaLnBrk="0" hangingPunct="0"/>
              <a:r>
                <a:rPr lang="en-GB" sz="2800" b="1">
                  <a:solidFill>
                    <a:srgbClr val="CC3300"/>
                  </a:solidFill>
                </a:rPr>
                <a:t>Personal Use: Using it as a prompt</a:t>
              </a:r>
            </a:p>
          </p:txBody>
        </p:sp>
        <p:sp>
          <p:nvSpPr>
            <p:cNvPr id="6152" name="Rectangle 7"/>
            <p:cNvSpPr txBox="1">
              <a:spLocks noChangeArrowheads="1"/>
            </p:cNvSpPr>
            <p:nvPr/>
          </p:nvSpPr>
          <p:spPr bwMode="auto">
            <a:xfrm>
              <a:off x="2044700" y="1873250"/>
              <a:ext cx="7016750" cy="4756150"/>
            </a:xfrm>
            <a:prstGeom prst="rect">
              <a:avLst/>
            </a:prstGeom>
            <a:noFill/>
            <a:ln w="9525">
              <a:noFill/>
              <a:miter lim="800000"/>
              <a:headEnd/>
              <a:tailEnd/>
            </a:ln>
          </p:spPr>
          <p:txBody>
            <a:bodyPr/>
            <a:lstStyle/>
            <a:p>
              <a:pPr marL="342900" indent="-342900">
                <a:lnSpc>
                  <a:spcPct val="90000"/>
                </a:lnSpc>
                <a:spcBef>
                  <a:spcPct val="20000"/>
                </a:spcBef>
                <a:spcAft>
                  <a:spcPct val="20000"/>
                </a:spcAft>
                <a:buClr>
                  <a:srgbClr val="000066"/>
                </a:buClr>
              </a:pPr>
              <a:r>
                <a:rPr lang="en-GB"/>
                <a:t>	</a:t>
              </a:r>
              <a:r>
                <a:rPr lang="en-GB" sz="2400"/>
                <a:t>So I like having the machine there cos it prompts me, and it you know.... If it creeps up again I think ‘I’d better do something about this.’</a:t>
              </a:r>
            </a:p>
            <a:p>
              <a:pPr marL="342900" indent="-342900">
                <a:lnSpc>
                  <a:spcPct val="90000"/>
                </a:lnSpc>
                <a:spcBef>
                  <a:spcPct val="20000"/>
                </a:spcBef>
                <a:spcAft>
                  <a:spcPct val="20000"/>
                </a:spcAft>
                <a:buClr>
                  <a:srgbClr val="000066"/>
                </a:buClr>
              </a:pPr>
              <a:r>
                <a:rPr lang="en-GB" sz="2400"/>
                <a:t>	It’s useful for the fact that it just </a:t>
              </a:r>
              <a:r>
                <a:rPr lang="en-GB" sz="2400" b="1"/>
                <a:t>there</a:t>
              </a:r>
              <a:r>
                <a:rPr lang="en-GB" sz="2400"/>
                <a:t>. I’ll just take a reading an see how I’m getting on. Yeah. It’s great. </a:t>
              </a:r>
            </a:p>
            <a:p>
              <a:pPr marL="342900" indent="-342900">
                <a:lnSpc>
                  <a:spcPct val="90000"/>
                </a:lnSpc>
                <a:spcBef>
                  <a:spcPct val="20000"/>
                </a:spcBef>
                <a:spcAft>
                  <a:spcPct val="20000"/>
                </a:spcAft>
                <a:buClr>
                  <a:srgbClr val="000066"/>
                </a:buClr>
              </a:pPr>
              <a:r>
                <a:rPr lang="en-GB" sz="2400"/>
                <a:t>	For me it’s a prompt for me to do something to get the blood pressure down. I or..eh..it’s there. I leave it on a shelf in the office where I work.It’s there as a constant reminder. It’s just a prompt. To be proactive rather than reactive.</a:t>
              </a:r>
            </a:p>
            <a:p>
              <a:pPr marL="342900" indent="-342900">
                <a:lnSpc>
                  <a:spcPct val="90000"/>
                </a:lnSpc>
                <a:spcBef>
                  <a:spcPct val="20000"/>
                </a:spcBef>
                <a:spcAft>
                  <a:spcPct val="20000"/>
                </a:spcAft>
                <a:buClr>
                  <a:srgbClr val="000066"/>
                </a:buClr>
              </a:pPr>
              <a:r>
                <a:rPr lang="en-GB" sz="2400"/>
                <a:t>	</a:t>
              </a:r>
              <a:endParaRPr lang="en-US" sz="2400"/>
            </a:p>
            <a:p>
              <a:pPr marL="342900" indent="-342900">
                <a:lnSpc>
                  <a:spcPct val="90000"/>
                </a:lnSpc>
                <a:spcBef>
                  <a:spcPct val="20000"/>
                </a:spcBef>
                <a:spcAft>
                  <a:spcPct val="20000"/>
                </a:spcAft>
                <a:buClr>
                  <a:srgbClr val="000066"/>
                </a:buClr>
              </a:pPr>
              <a:endParaRPr lang="en-US"/>
            </a:p>
            <a:p>
              <a:pPr marL="342900" indent="-342900">
                <a:lnSpc>
                  <a:spcPct val="90000"/>
                </a:lnSpc>
                <a:spcBef>
                  <a:spcPct val="20000"/>
                </a:spcBef>
                <a:spcAft>
                  <a:spcPct val="20000"/>
                </a:spcAft>
                <a:buClr>
                  <a:srgbClr val="000066"/>
                </a:buClr>
              </a:pPr>
              <a:endParaRPr lang="en-GB"/>
            </a:p>
            <a:p>
              <a:pPr marL="342900" indent="-342900">
                <a:lnSpc>
                  <a:spcPct val="90000"/>
                </a:lnSpc>
                <a:spcBef>
                  <a:spcPct val="20000"/>
                </a:spcBef>
                <a:spcAft>
                  <a:spcPct val="20000"/>
                </a:spcAft>
                <a:buClr>
                  <a:srgbClr val="000066"/>
                </a:buClr>
                <a:buFont typeface="Arial" charset="0"/>
                <a:buChar char="•"/>
              </a:pPr>
              <a:endParaRPr lang="en-US"/>
            </a:p>
            <a:p>
              <a:pPr marL="342900" indent="-342900">
                <a:lnSpc>
                  <a:spcPct val="90000"/>
                </a:lnSpc>
                <a:spcBef>
                  <a:spcPct val="20000"/>
                </a:spcBef>
                <a:spcAft>
                  <a:spcPct val="20000"/>
                </a:spcAft>
                <a:buClr>
                  <a:srgbClr val="000066"/>
                </a:buClr>
                <a:buFont typeface="Arial" charset="0"/>
                <a:buChar char="•"/>
              </a:pPr>
              <a:endParaRPr lang="en-GB" sz="2800">
                <a:latin typeface="Arial Narrow" pitchFamily="34" charset="0"/>
              </a:endParaRPr>
            </a:p>
            <a:p>
              <a:pPr marL="342900" indent="-342900">
                <a:lnSpc>
                  <a:spcPct val="90000"/>
                </a:lnSpc>
                <a:spcBef>
                  <a:spcPct val="20000"/>
                </a:spcBef>
                <a:spcAft>
                  <a:spcPct val="20000"/>
                </a:spcAft>
                <a:buClr>
                  <a:srgbClr val="000066"/>
                </a:buClr>
                <a:buFont typeface="Arial" charset="0"/>
                <a:buChar char="•"/>
              </a:pPr>
              <a:endParaRPr lang="en-GB" sz="2800">
                <a:latin typeface="Arial Narrow" pitchFamily="34" charset="0"/>
              </a:endParaRPr>
            </a:p>
          </p:txBody>
        </p:sp>
      </p:grpSp>
      <p:pic>
        <p:nvPicPr>
          <p:cNvPr id="6150" name="Picture 9" descr="TELESCOT-logo (medium transparent).png"/>
          <p:cNvPicPr>
            <a:picLocks noChangeAspect="1"/>
          </p:cNvPicPr>
          <p:nvPr/>
        </p:nvPicPr>
        <p:blipFill>
          <a:blip r:embed="rId4" cstate="print"/>
          <a:srcRect/>
          <a:stretch>
            <a:fillRect/>
          </a:stretch>
        </p:blipFill>
        <p:spPr bwMode="auto">
          <a:xfrm>
            <a:off x="44450" y="139700"/>
            <a:ext cx="1771650" cy="4905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Telehealth"/>
          <p:cNvPicPr>
            <a:picLocks noChangeAspect="1" noChangeArrowheads="1"/>
          </p:cNvPicPr>
          <p:nvPr/>
        </p:nvPicPr>
        <p:blipFill>
          <a:blip r:embed="rId3" cstate="print"/>
          <a:srcRect l="19662" r="57460"/>
          <a:stretch>
            <a:fillRect/>
          </a:stretch>
        </p:blipFill>
        <p:spPr bwMode="auto">
          <a:xfrm>
            <a:off x="-107950" y="0"/>
            <a:ext cx="2089150" cy="6858000"/>
          </a:xfrm>
          <a:prstGeom prst="rect">
            <a:avLst/>
          </a:prstGeom>
          <a:noFill/>
          <a:ln w="9525">
            <a:noFill/>
            <a:miter lim="800000"/>
            <a:headEnd/>
            <a:tailEnd/>
          </a:ln>
        </p:spPr>
      </p:pic>
      <p:pic>
        <p:nvPicPr>
          <p:cNvPr id="10243" name="Picture 3" descr="Telehealth"/>
          <p:cNvPicPr>
            <a:picLocks noChangeAspect="1" noChangeArrowheads="1"/>
          </p:cNvPicPr>
          <p:nvPr/>
        </p:nvPicPr>
        <p:blipFill>
          <a:blip r:embed="rId3" cstate="print">
            <a:lum bright="50000" contrast="-50000"/>
          </a:blip>
          <a:srcRect l="19656" r="57385"/>
          <a:stretch>
            <a:fillRect/>
          </a:stretch>
        </p:blipFill>
        <p:spPr bwMode="auto">
          <a:xfrm>
            <a:off x="-107950" y="0"/>
            <a:ext cx="2093913" cy="6858000"/>
          </a:xfrm>
          <a:prstGeom prst="rect">
            <a:avLst/>
          </a:prstGeom>
          <a:noFill/>
          <a:ln w="9525">
            <a:noFill/>
            <a:miter lim="800000"/>
            <a:headEnd/>
            <a:tailEnd/>
          </a:ln>
        </p:spPr>
      </p:pic>
      <p:pic>
        <p:nvPicPr>
          <p:cNvPr id="10244" name="Picture 2" descr="Telehealth"/>
          <p:cNvPicPr>
            <a:picLocks noChangeAspect="1" noChangeArrowheads="1"/>
          </p:cNvPicPr>
          <p:nvPr/>
        </p:nvPicPr>
        <p:blipFill>
          <a:blip r:embed="rId3" cstate="print"/>
          <a:srcRect l="19662" r="57460"/>
          <a:stretch>
            <a:fillRect/>
          </a:stretch>
        </p:blipFill>
        <p:spPr bwMode="auto">
          <a:xfrm>
            <a:off x="-107950" y="0"/>
            <a:ext cx="2089150" cy="6858000"/>
          </a:xfrm>
          <a:prstGeom prst="rect">
            <a:avLst/>
          </a:prstGeom>
          <a:noFill/>
          <a:ln w="9525">
            <a:noFill/>
            <a:miter lim="800000"/>
            <a:headEnd/>
            <a:tailEnd/>
          </a:ln>
        </p:spPr>
      </p:pic>
      <p:grpSp>
        <p:nvGrpSpPr>
          <p:cNvPr id="2" name="Group 11"/>
          <p:cNvGrpSpPr>
            <a:grpSpLocks/>
          </p:cNvGrpSpPr>
          <p:nvPr/>
        </p:nvGrpSpPr>
        <p:grpSpPr bwMode="auto">
          <a:xfrm>
            <a:off x="2044700" y="476250"/>
            <a:ext cx="7016750" cy="6153150"/>
            <a:chOff x="2044700" y="476250"/>
            <a:chExt cx="7016750" cy="6153150"/>
          </a:xfrm>
        </p:grpSpPr>
        <p:sp>
          <p:nvSpPr>
            <p:cNvPr id="10247" name="Text Box 4"/>
            <p:cNvSpPr txBox="1">
              <a:spLocks noChangeArrowheads="1"/>
            </p:cNvSpPr>
            <p:nvPr/>
          </p:nvSpPr>
          <p:spPr bwMode="auto">
            <a:xfrm>
              <a:off x="2268538" y="476250"/>
              <a:ext cx="6401111" cy="523220"/>
            </a:xfrm>
            <a:prstGeom prst="rect">
              <a:avLst/>
            </a:prstGeom>
            <a:noFill/>
            <a:ln w="12700">
              <a:noFill/>
              <a:miter lim="800000"/>
              <a:headEnd type="none" w="sm" len="sm"/>
              <a:tailEnd type="none" w="sm" len="sm"/>
            </a:ln>
          </p:spPr>
          <p:txBody>
            <a:bodyPr wrap="none">
              <a:spAutoFit/>
            </a:bodyPr>
            <a:lstStyle/>
            <a:p>
              <a:pPr eaLnBrk="0" hangingPunct="0"/>
              <a:r>
                <a:rPr lang="en-GB" sz="2800" b="1">
                  <a:solidFill>
                    <a:srgbClr val="CC3300"/>
                  </a:solidFill>
                </a:rPr>
                <a:t>Different Uses : Using it as evidence</a:t>
              </a:r>
            </a:p>
          </p:txBody>
        </p:sp>
        <p:sp>
          <p:nvSpPr>
            <p:cNvPr id="10248" name="Rectangle 7"/>
            <p:cNvSpPr txBox="1">
              <a:spLocks noChangeArrowheads="1"/>
            </p:cNvSpPr>
            <p:nvPr/>
          </p:nvSpPr>
          <p:spPr bwMode="auto">
            <a:xfrm>
              <a:off x="2044700" y="1873250"/>
              <a:ext cx="7016750" cy="4756150"/>
            </a:xfrm>
            <a:prstGeom prst="rect">
              <a:avLst/>
            </a:prstGeom>
            <a:noFill/>
            <a:ln w="9525">
              <a:noFill/>
              <a:miter lim="800000"/>
              <a:headEnd/>
              <a:tailEnd/>
            </a:ln>
          </p:spPr>
          <p:txBody>
            <a:bodyPr/>
            <a:lstStyle/>
            <a:p>
              <a:pPr marL="342900" indent="-342900">
                <a:lnSpc>
                  <a:spcPct val="90000"/>
                </a:lnSpc>
                <a:spcBef>
                  <a:spcPct val="20000"/>
                </a:spcBef>
                <a:spcAft>
                  <a:spcPct val="20000"/>
                </a:spcAft>
                <a:buClr>
                  <a:srgbClr val="000066"/>
                </a:buClr>
                <a:buFont typeface="Arial" charset="0"/>
                <a:buChar char="•"/>
              </a:pPr>
              <a:r>
                <a:rPr lang="en-GB" sz="2800"/>
                <a:t>On occasions you know I’ve been into the doctor, and the readings have just been on a plateau, they didn’t seem to be going down and I took these in and I said ‘Look…these are my readings, and I’m concerned. </a:t>
              </a:r>
            </a:p>
            <a:p>
              <a:pPr marL="342900" indent="-342900">
                <a:lnSpc>
                  <a:spcPct val="90000"/>
                </a:lnSpc>
                <a:spcBef>
                  <a:spcPct val="20000"/>
                </a:spcBef>
                <a:spcAft>
                  <a:spcPct val="20000"/>
                </a:spcAft>
                <a:buClr>
                  <a:srgbClr val="000066"/>
                </a:buClr>
                <a:buFont typeface="Arial" charset="0"/>
                <a:buChar char="•"/>
              </a:pPr>
              <a:r>
                <a:rPr lang="en-GB" sz="2800"/>
                <a:t>Well I mean I was on two tablets, and I’m on three now so um it’s certainly  helped communication . It’s given me more meaningful  data to speak to the doctor rather than – ‘ I think the blood pressure’s gone up’.</a:t>
              </a:r>
              <a:endParaRPr lang="en-US" sz="2800"/>
            </a:p>
            <a:p>
              <a:pPr marL="342900" indent="-342900">
                <a:lnSpc>
                  <a:spcPct val="90000"/>
                </a:lnSpc>
                <a:spcBef>
                  <a:spcPct val="20000"/>
                </a:spcBef>
                <a:spcAft>
                  <a:spcPct val="20000"/>
                </a:spcAft>
                <a:buClr>
                  <a:srgbClr val="000066"/>
                </a:buClr>
              </a:pPr>
              <a:endParaRPr lang="en-GB" sz="2800">
                <a:latin typeface="Arial Narrow" pitchFamily="34" charset="0"/>
              </a:endParaRPr>
            </a:p>
            <a:p>
              <a:pPr marL="342900" indent="-342900">
                <a:lnSpc>
                  <a:spcPct val="90000"/>
                </a:lnSpc>
                <a:spcBef>
                  <a:spcPct val="20000"/>
                </a:spcBef>
                <a:spcAft>
                  <a:spcPct val="20000"/>
                </a:spcAft>
                <a:buClr>
                  <a:srgbClr val="000066"/>
                </a:buClr>
                <a:buFont typeface="Arial" charset="0"/>
                <a:buChar char="•"/>
              </a:pPr>
              <a:endParaRPr lang="en-GB" sz="2800">
                <a:latin typeface="Arial Narrow" pitchFamily="34" charset="0"/>
              </a:endParaRPr>
            </a:p>
          </p:txBody>
        </p:sp>
      </p:grpSp>
      <p:pic>
        <p:nvPicPr>
          <p:cNvPr id="10246" name="Picture 9" descr="TELESCOT-logo (medium transparent).png"/>
          <p:cNvPicPr>
            <a:picLocks noChangeAspect="1"/>
          </p:cNvPicPr>
          <p:nvPr/>
        </p:nvPicPr>
        <p:blipFill>
          <a:blip r:embed="rId4" cstate="print"/>
          <a:srcRect/>
          <a:stretch>
            <a:fillRect/>
          </a:stretch>
        </p:blipFill>
        <p:spPr bwMode="auto">
          <a:xfrm>
            <a:off x="44450" y="139700"/>
            <a:ext cx="1771650" cy="4905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Telehealth"/>
          <p:cNvPicPr>
            <a:picLocks noChangeAspect="1" noChangeArrowheads="1"/>
          </p:cNvPicPr>
          <p:nvPr/>
        </p:nvPicPr>
        <p:blipFill>
          <a:blip r:embed="rId3" cstate="print"/>
          <a:srcRect l="19662" r="57460"/>
          <a:stretch>
            <a:fillRect/>
          </a:stretch>
        </p:blipFill>
        <p:spPr bwMode="auto">
          <a:xfrm>
            <a:off x="-107950" y="0"/>
            <a:ext cx="2089150" cy="6858000"/>
          </a:xfrm>
          <a:prstGeom prst="rect">
            <a:avLst/>
          </a:prstGeom>
          <a:noFill/>
          <a:ln w="9525">
            <a:noFill/>
            <a:miter lim="800000"/>
            <a:headEnd/>
            <a:tailEnd/>
          </a:ln>
        </p:spPr>
      </p:pic>
      <p:pic>
        <p:nvPicPr>
          <p:cNvPr id="11267" name="Picture 3" descr="Telehealth"/>
          <p:cNvPicPr>
            <a:picLocks noChangeAspect="1" noChangeArrowheads="1"/>
          </p:cNvPicPr>
          <p:nvPr/>
        </p:nvPicPr>
        <p:blipFill>
          <a:blip r:embed="rId3" cstate="print">
            <a:lum bright="50000" contrast="-50000"/>
          </a:blip>
          <a:srcRect l="19656" r="57385"/>
          <a:stretch>
            <a:fillRect/>
          </a:stretch>
        </p:blipFill>
        <p:spPr bwMode="auto">
          <a:xfrm>
            <a:off x="-107950" y="0"/>
            <a:ext cx="2093913" cy="6858000"/>
          </a:xfrm>
          <a:prstGeom prst="rect">
            <a:avLst/>
          </a:prstGeom>
          <a:noFill/>
          <a:ln w="9525">
            <a:noFill/>
            <a:miter lim="800000"/>
            <a:headEnd/>
            <a:tailEnd/>
          </a:ln>
        </p:spPr>
      </p:pic>
      <p:sp>
        <p:nvSpPr>
          <p:cNvPr id="11268" name="Rectangle 7"/>
          <p:cNvSpPr txBox="1">
            <a:spLocks noChangeArrowheads="1"/>
          </p:cNvSpPr>
          <p:nvPr/>
        </p:nvSpPr>
        <p:spPr bwMode="auto">
          <a:xfrm>
            <a:off x="2044700" y="1873250"/>
            <a:ext cx="7016750" cy="4756150"/>
          </a:xfrm>
          <a:prstGeom prst="rect">
            <a:avLst/>
          </a:prstGeom>
          <a:noFill/>
          <a:ln w="9525">
            <a:noFill/>
            <a:miter lim="800000"/>
            <a:headEnd/>
            <a:tailEnd/>
          </a:ln>
        </p:spPr>
        <p:txBody>
          <a:bodyPr/>
          <a:lstStyle/>
          <a:p>
            <a:pPr marL="342900" indent="-342900">
              <a:lnSpc>
                <a:spcPct val="90000"/>
              </a:lnSpc>
              <a:spcBef>
                <a:spcPct val="20000"/>
              </a:spcBef>
              <a:spcAft>
                <a:spcPct val="20000"/>
              </a:spcAft>
              <a:buClr>
                <a:srgbClr val="000066"/>
              </a:buClr>
            </a:pPr>
            <a:r>
              <a:rPr lang="en-GB" sz="2800"/>
              <a:t>	I’ve done things like done some exercise and then taken my blood pressure to see if it makes a difference and it did…it does...s every time. If it creeps up again I think ‘I’d better do something about this.’</a:t>
            </a:r>
            <a:endParaRPr lang="en-GB" sz="2800">
              <a:latin typeface="Arial Narrow" pitchFamily="34" charset="0"/>
            </a:endParaRPr>
          </a:p>
        </p:txBody>
      </p:sp>
      <p:pic>
        <p:nvPicPr>
          <p:cNvPr id="11269" name="Picture 9" descr="TELESCOT-logo (medium transparent).png"/>
          <p:cNvPicPr>
            <a:picLocks noChangeAspect="1"/>
          </p:cNvPicPr>
          <p:nvPr/>
        </p:nvPicPr>
        <p:blipFill>
          <a:blip r:embed="rId4" cstate="print"/>
          <a:srcRect/>
          <a:stretch>
            <a:fillRect/>
          </a:stretch>
        </p:blipFill>
        <p:spPr bwMode="auto">
          <a:xfrm>
            <a:off x="44450" y="139700"/>
            <a:ext cx="1771650" cy="490538"/>
          </a:xfrm>
          <a:prstGeom prst="rect">
            <a:avLst/>
          </a:prstGeom>
          <a:noFill/>
          <a:ln w="9525">
            <a:noFill/>
            <a:miter lim="800000"/>
            <a:headEnd/>
            <a:tailEnd/>
          </a:ln>
        </p:spPr>
      </p:pic>
      <p:sp>
        <p:nvSpPr>
          <p:cNvPr id="11270" name="Rectangle 10"/>
          <p:cNvSpPr>
            <a:spLocks noChangeArrowheads="1"/>
          </p:cNvSpPr>
          <p:nvPr/>
        </p:nvSpPr>
        <p:spPr bwMode="auto">
          <a:xfrm>
            <a:off x="2143125" y="571500"/>
            <a:ext cx="3240088" cy="523875"/>
          </a:xfrm>
          <a:prstGeom prst="rect">
            <a:avLst/>
          </a:prstGeom>
          <a:noFill/>
          <a:ln w="9525">
            <a:noFill/>
            <a:miter lim="800000"/>
            <a:headEnd/>
            <a:tailEnd/>
          </a:ln>
        </p:spPr>
        <p:txBody>
          <a:bodyPr wrap="none">
            <a:spAutoFit/>
          </a:bodyPr>
          <a:lstStyle/>
          <a:p>
            <a:r>
              <a:rPr lang="en-GB" sz="2800" b="1">
                <a:solidFill>
                  <a:srgbClr val="CC3300"/>
                </a:solidFill>
              </a:rPr>
              <a:t>   Or as evidence </a:t>
            </a:r>
            <a:endParaRPr lang="en-US" sz="280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Telehealth"/>
          <p:cNvPicPr>
            <a:picLocks noChangeAspect="1" noChangeArrowheads="1"/>
          </p:cNvPicPr>
          <p:nvPr/>
        </p:nvPicPr>
        <p:blipFill>
          <a:blip r:embed="rId3" cstate="print"/>
          <a:srcRect l="19662" r="57460"/>
          <a:stretch>
            <a:fillRect/>
          </a:stretch>
        </p:blipFill>
        <p:spPr bwMode="auto">
          <a:xfrm>
            <a:off x="-107950" y="0"/>
            <a:ext cx="2089150" cy="6858000"/>
          </a:xfrm>
          <a:prstGeom prst="rect">
            <a:avLst/>
          </a:prstGeom>
          <a:noFill/>
          <a:ln w="9525">
            <a:noFill/>
            <a:miter lim="800000"/>
            <a:headEnd/>
            <a:tailEnd/>
          </a:ln>
        </p:spPr>
      </p:pic>
      <p:pic>
        <p:nvPicPr>
          <p:cNvPr id="12291" name="Picture 3" descr="Telehealth"/>
          <p:cNvPicPr>
            <a:picLocks noChangeAspect="1" noChangeArrowheads="1"/>
          </p:cNvPicPr>
          <p:nvPr/>
        </p:nvPicPr>
        <p:blipFill>
          <a:blip r:embed="rId3" cstate="print">
            <a:lum bright="50000" contrast="-50000"/>
          </a:blip>
          <a:srcRect l="19656" r="57385"/>
          <a:stretch>
            <a:fillRect/>
          </a:stretch>
        </p:blipFill>
        <p:spPr bwMode="auto">
          <a:xfrm>
            <a:off x="-107950" y="0"/>
            <a:ext cx="2093913" cy="6858000"/>
          </a:xfrm>
          <a:prstGeom prst="rect">
            <a:avLst/>
          </a:prstGeom>
          <a:noFill/>
          <a:ln w="9525">
            <a:noFill/>
            <a:miter lim="800000"/>
            <a:headEnd/>
            <a:tailEnd/>
          </a:ln>
        </p:spPr>
      </p:pic>
      <p:pic>
        <p:nvPicPr>
          <p:cNvPr id="12292" name="Picture 2" descr="Telehealth"/>
          <p:cNvPicPr>
            <a:picLocks noChangeAspect="1" noChangeArrowheads="1"/>
          </p:cNvPicPr>
          <p:nvPr/>
        </p:nvPicPr>
        <p:blipFill>
          <a:blip r:embed="rId3" cstate="print"/>
          <a:srcRect l="19662" r="57460"/>
          <a:stretch>
            <a:fillRect/>
          </a:stretch>
        </p:blipFill>
        <p:spPr bwMode="auto">
          <a:xfrm>
            <a:off x="-107950" y="0"/>
            <a:ext cx="2089150" cy="6858000"/>
          </a:xfrm>
          <a:prstGeom prst="rect">
            <a:avLst/>
          </a:prstGeom>
          <a:noFill/>
          <a:ln w="9525">
            <a:noFill/>
            <a:miter lim="800000"/>
            <a:headEnd/>
            <a:tailEnd/>
          </a:ln>
        </p:spPr>
      </p:pic>
      <p:grpSp>
        <p:nvGrpSpPr>
          <p:cNvPr id="2" name="Group 11"/>
          <p:cNvGrpSpPr>
            <a:grpSpLocks/>
          </p:cNvGrpSpPr>
          <p:nvPr/>
        </p:nvGrpSpPr>
        <p:grpSpPr bwMode="auto">
          <a:xfrm>
            <a:off x="2044700" y="476250"/>
            <a:ext cx="7016750" cy="6153150"/>
            <a:chOff x="2044700" y="476250"/>
            <a:chExt cx="7016750" cy="6153150"/>
          </a:xfrm>
        </p:grpSpPr>
        <p:sp>
          <p:nvSpPr>
            <p:cNvPr id="12295" name="Text Box 4"/>
            <p:cNvSpPr txBox="1">
              <a:spLocks noChangeArrowheads="1"/>
            </p:cNvSpPr>
            <p:nvPr/>
          </p:nvSpPr>
          <p:spPr bwMode="auto">
            <a:xfrm>
              <a:off x="2268538" y="476250"/>
              <a:ext cx="6660798" cy="954107"/>
            </a:xfrm>
            <a:prstGeom prst="rect">
              <a:avLst/>
            </a:prstGeom>
            <a:noFill/>
            <a:ln w="12700">
              <a:noFill/>
              <a:miter lim="800000"/>
              <a:headEnd type="none" w="sm" len="sm"/>
              <a:tailEnd type="none" w="sm" len="sm"/>
            </a:ln>
          </p:spPr>
          <p:txBody>
            <a:bodyPr wrap="none">
              <a:spAutoFit/>
            </a:bodyPr>
            <a:lstStyle/>
            <a:p>
              <a:pPr eaLnBrk="0" hangingPunct="0"/>
              <a:r>
                <a:rPr lang="en-GB" sz="2800" b="1">
                  <a:solidFill>
                    <a:srgbClr val="CC3300"/>
                  </a:solidFill>
                </a:rPr>
                <a:t>Early findings highlight differences </a:t>
              </a:r>
            </a:p>
            <a:p>
              <a:pPr eaLnBrk="0" hangingPunct="0"/>
              <a:r>
                <a:rPr lang="en-GB" sz="2800" b="1">
                  <a:solidFill>
                    <a:srgbClr val="CC3300"/>
                  </a:solidFill>
                </a:rPr>
                <a:t>In use between patients and practices</a:t>
              </a:r>
            </a:p>
          </p:txBody>
        </p:sp>
        <p:sp>
          <p:nvSpPr>
            <p:cNvPr id="14" name="Rectangle 7"/>
            <p:cNvSpPr txBox="1">
              <a:spLocks noChangeArrowheads="1"/>
            </p:cNvSpPr>
            <p:nvPr/>
          </p:nvSpPr>
          <p:spPr bwMode="auto">
            <a:xfrm>
              <a:off x="2044700" y="1873250"/>
              <a:ext cx="7016750" cy="4756150"/>
            </a:xfrm>
            <a:prstGeom prst="rect">
              <a:avLst/>
            </a:prstGeom>
            <a:noFill/>
            <a:ln w="9525">
              <a:noFill/>
              <a:miter lim="800000"/>
              <a:headEnd/>
              <a:tailEnd/>
            </a:ln>
            <a:effectLst/>
          </p:spPr>
          <p:txBody>
            <a:bodyPr/>
            <a:lstStyle/>
            <a:p>
              <a:pPr marL="342900" indent="-342900">
                <a:lnSpc>
                  <a:spcPct val="90000"/>
                </a:lnSpc>
                <a:spcBef>
                  <a:spcPct val="20000"/>
                </a:spcBef>
                <a:spcAft>
                  <a:spcPct val="20000"/>
                </a:spcAft>
                <a:buClr>
                  <a:srgbClr val="000066"/>
                </a:buClr>
                <a:buFont typeface="Arial" charset="0"/>
                <a:buNone/>
                <a:defRPr/>
              </a:pPr>
              <a:r>
                <a:rPr lang="en-GB" sz="2800" dirty="0">
                  <a:latin typeface="+mn-lt"/>
                </a:rPr>
                <a:t>Some patients used it</a:t>
              </a:r>
            </a:p>
            <a:p>
              <a:pPr marL="342900" indent="-342900">
                <a:lnSpc>
                  <a:spcPct val="90000"/>
                </a:lnSpc>
                <a:spcBef>
                  <a:spcPct val="20000"/>
                </a:spcBef>
                <a:spcAft>
                  <a:spcPct val="20000"/>
                </a:spcAft>
                <a:buClr>
                  <a:srgbClr val="000066"/>
                </a:buClr>
                <a:buFont typeface="Arial" pitchFamily="34" charset="0"/>
                <a:buChar char="•"/>
                <a:defRPr/>
              </a:pPr>
              <a:r>
                <a:rPr lang="en-GB" sz="2800" dirty="0">
                  <a:latin typeface="+mn-lt"/>
                </a:rPr>
                <a:t>as a prompt to help them diet, exercise etc</a:t>
              </a:r>
            </a:p>
            <a:p>
              <a:pPr marL="342900" indent="-342900">
                <a:lnSpc>
                  <a:spcPct val="90000"/>
                </a:lnSpc>
                <a:spcBef>
                  <a:spcPct val="20000"/>
                </a:spcBef>
                <a:spcAft>
                  <a:spcPct val="20000"/>
                </a:spcAft>
                <a:buClr>
                  <a:srgbClr val="000066"/>
                </a:buClr>
                <a:buFont typeface="Arial" charset="0"/>
                <a:buChar char="•"/>
                <a:defRPr/>
              </a:pPr>
              <a:r>
                <a:rPr lang="en-GB" sz="2800" dirty="0">
                  <a:latin typeface="+mn-lt"/>
                </a:rPr>
                <a:t>to reinforce effective approaches</a:t>
              </a:r>
            </a:p>
            <a:p>
              <a:pPr marL="342900" indent="-342900">
                <a:lnSpc>
                  <a:spcPct val="90000"/>
                </a:lnSpc>
                <a:spcBef>
                  <a:spcPct val="20000"/>
                </a:spcBef>
                <a:spcAft>
                  <a:spcPct val="20000"/>
                </a:spcAft>
                <a:buClr>
                  <a:srgbClr val="000066"/>
                </a:buClr>
                <a:buFont typeface="Arial" charset="0"/>
                <a:buChar char="•"/>
                <a:defRPr/>
              </a:pPr>
              <a:r>
                <a:rPr lang="en-GB" sz="2800" dirty="0">
                  <a:latin typeface="+mn-lt"/>
                </a:rPr>
                <a:t>to better understand their own BP changes, and link these to their lifestyle</a:t>
              </a:r>
            </a:p>
            <a:p>
              <a:pPr marL="342900" indent="-342900">
                <a:lnSpc>
                  <a:spcPct val="90000"/>
                </a:lnSpc>
                <a:spcBef>
                  <a:spcPct val="20000"/>
                </a:spcBef>
                <a:spcAft>
                  <a:spcPct val="20000"/>
                </a:spcAft>
                <a:buClr>
                  <a:srgbClr val="000066"/>
                </a:buClr>
                <a:buFont typeface="Arial" charset="0"/>
                <a:buChar char="•"/>
                <a:defRPr/>
              </a:pPr>
              <a:r>
                <a:rPr lang="en-GB" sz="2800" dirty="0">
                  <a:latin typeface="+mn-lt"/>
                </a:rPr>
                <a:t>as evidence to support more constructive discussions with nurse/GP</a:t>
              </a:r>
            </a:p>
            <a:p>
              <a:pPr marL="342900" indent="-342900">
                <a:lnSpc>
                  <a:spcPct val="90000"/>
                </a:lnSpc>
                <a:spcBef>
                  <a:spcPct val="20000"/>
                </a:spcBef>
                <a:spcAft>
                  <a:spcPct val="20000"/>
                </a:spcAft>
                <a:buClr>
                  <a:srgbClr val="000066"/>
                </a:buClr>
                <a:defRPr/>
              </a:pPr>
              <a:endParaRPr lang="en-GB" sz="2800" dirty="0">
                <a:latin typeface="Arial Narrow" pitchFamily="34" charset="0"/>
              </a:endParaRPr>
            </a:p>
          </p:txBody>
        </p:sp>
      </p:grpSp>
      <p:pic>
        <p:nvPicPr>
          <p:cNvPr id="12294" name="Picture 9" descr="TELESCOT-logo (medium transparent).png"/>
          <p:cNvPicPr>
            <a:picLocks noChangeAspect="1"/>
          </p:cNvPicPr>
          <p:nvPr/>
        </p:nvPicPr>
        <p:blipFill>
          <a:blip r:embed="rId4" cstate="print"/>
          <a:srcRect/>
          <a:stretch>
            <a:fillRect/>
          </a:stretch>
        </p:blipFill>
        <p:spPr bwMode="auto">
          <a:xfrm>
            <a:off x="44450" y="139700"/>
            <a:ext cx="1771650" cy="4905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Telehealth"/>
          <p:cNvPicPr>
            <a:picLocks noChangeAspect="1" noChangeArrowheads="1"/>
          </p:cNvPicPr>
          <p:nvPr/>
        </p:nvPicPr>
        <p:blipFill>
          <a:blip r:embed="rId3" cstate="print"/>
          <a:srcRect l="19662" r="57460"/>
          <a:stretch>
            <a:fillRect/>
          </a:stretch>
        </p:blipFill>
        <p:spPr bwMode="auto">
          <a:xfrm>
            <a:off x="-107950" y="0"/>
            <a:ext cx="2089150" cy="6858000"/>
          </a:xfrm>
          <a:prstGeom prst="rect">
            <a:avLst/>
          </a:prstGeom>
          <a:noFill/>
          <a:ln w="9525">
            <a:noFill/>
            <a:miter lim="800000"/>
            <a:headEnd/>
            <a:tailEnd/>
          </a:ln>
        </p:spPr>
      </p:pic>
      <p:pic>
        <p:nvPicPr>
          <p:cNvPr id="14339" name="Picture 3" descr="Telehealth"/>
          <p:cNvPicPr>
            <a:picLocks noChangeAspect="1" noChangeArrowheads="1"/>
          </p:cNvPicPr>
          <p:nvPr/>
        </p:nvPicPr>
        <p:blipFill>
          <a:blip r:embed="rId3" cstate="print">
            <a:lum bright="50000" contrast="-50000"/>
          </a:blip>
          <a:srcRect l="19656" r="57385"/>
          <a:stretch>
            <a:fillRect/>
          </a:stretch>
        </p:blipFill>
        <p:spPr bwMode="auto">
          <a:xfrm>
            <a:off x="-107950" y="0"/>
            <a:ext cx="2093913" cy="6858000"/>
          </a:xfrm>
          <a:prstGeom prst="rect">
            <a:avLst/>
          </a:prstGeom>
          <a:noFill/>
          <a:ln w="9525">
            <a:noFill/>
            <a:miter lim="800000"/>
            <a:headEnd/>
            <a:tailEnd/>
          </a:ln>
        </p:spPr>
      </p:pic>
      <p:grpSp>
        <p:nvGrpSpPr>
          <p:cNvPr id="2" name="Group 11"/>
          <p:cNvGrpSpPr>
            <a:grpSpLocks/>
          </p:cNvGrpSpPr>
          <p:nvPr/>
        </p:nvGrpSpPr>
        <p:grpSpPr bwMode="auto">
          <a:xfrm>
            <a:off x="2044700" y="476250"/>
            <a:ext cx="7016750" cy="6153150"/>
            <a:chOff x="2044700" y="476250"/>
            <a:chExt cx="7016750" cy="6153150"/>
          </a:xfrm>
        </p:grpSpPr>
        <p:sp>
          <p:nvSpPr>
            <p:cNvPr id="14343" name="Text Box 4"/>
            <p:cNvSpPr txBox="1">
              <a:spLocks noChangeArrowheads="1"/>
            </p:cNvSpPr>
            <p:nvPr/>
          </p:nvSpPr>
          <p:spPr bwMode="auto">
            <a:xfrm>
              <a:off x="2268538" y="476250"/>
              <a:ext cx="4060825" cy="519113"/>
            </a:xfrm>
            <a:prstGeom prst="rect">
              <a:avLst/>
            </a:prstGeom>
            <a:noFill/>
            <a:ln w="12700">
              <a:noFill/>
              <a:miter lim="800000"/>
              <a:headEnd type="none" w="sm" len="sm"/>
              <a:tailEnd type="none" w="sm" len="sm"/>
            </a:ln>
          </p:spPr>
          <p:txBody>
            <a:bodyPr wrap="none">
              <a:spAutoFit/>
            </a:bodyPr>
            <a:lstStyle/>
            <a:p>
              <a:pPr eaLnBrk="0" hangingPunct="0"/>
              <a:r>
                <a:rPr lang="en-GB" sz="2800" b="1">
                  <a:solidFill>
                    <a:srgbClr val="CC3300"/>
                  </a:solidFill>
                </a:rPr>
                <a:t>Early Findings: Nurses</a:t>
              </a:r>
            </a:p>
          </p:txBody>
        </p:sp>
        <p:sp>
          <p:nvSpPr>
            <p:cNvPr id="14" name="Rectangle 7"/>
            <p:cNvSpPr txBox="1">
              <a:spLocks noChangeArrowheads="1"/>
            </p:cNvSpPr>
            <p:nvPr/>
          </p:nvSpPr>
          <p:spPr bwMode="auto">
            <a:xfrm>
              <a:off x="2044700" y="1873250"/>
              <a:ext cx="7016750" cy="4756150"/>
            </a:xfrm>
            <a:prstGeom prst="rect">
              <a:avLst/>
            </a:prstGeom>
            <a:noFill/>
            <a:ln w="9525">
              <a:noFill/>
              <a:miter lim="800000"/>
              <a:headEnd/>
              <a:tailEnd/>
            </a:ln>
            <a:effectLst/>
          </p:spPr>
          <p:txBody>
            <a:bodyPr/>
            <a:lstStyle/>
            <a:p>
              <a:pPr marL="342900" indent="-342900">
                <a:lnSpc>
                  <a:spcPct val="90000"/>
                </a:lnSpc>
                <a:spcBef>
                  <a:spcPct val="20000"/>
                </a:spcBef>
                <a:spcAft>
                  <a:spcPct val="20000"/>
                </a:spcAft>
                <a:buClr>
                  <a:srgbClr val="000066"/>
                </a:buClr>
                <a:buFont typeface="Arial" charset="0"/>
                <a:buChar char="•"/>
                <a:defRPr/>
              </a:pPr>
              <a:r>
                <a:rPr lang="en-GB" sz="2800" dirty="0">
                  <a:latin typeface="+mj-lt"/>
                </a:rPr>
                <a:t>But the positive thing is it definitely gets patients more involved in their care</a:t>
              </a:r>
            </a:p>
            <a:p>
              <a:pPr marL="342900" indent="-342900">
                <a:lnSpc>
                  <a:spcPct val="90000"/>
                </a:lnSpc>
                <a:spcBef>
                  <a:spcPct val="20000"/>
                </a:spcBef>
                <a:spcAft>
                  <a:spcPct val="20000"/>
                </a:spcAft>
                <a:buClr>
                  <a:srgbClr val="000066"/>
                </a:buClr>
                <a:buFont typeface="Arial" charset="0"/>
                <a:buChar char="•"/>
                <a:defRPr/>
              </a:pPr>
              <a:r>
                <a:rPr lang="en-GB" sz="2800" dirty="0">
                  <a:latin typeface="+mj-lt"/>
                </a:rPr>
                <a:t>In terms of compliance with their medication I think they are much more likely to comply, and they can see the effect</a:t>
              </a:r>
            </a:p>
            <a:p>
              <a:pPr marL="342900" indent="-342900">
                <a:lnSpc>
                  <a:spcPct val="90000"/>
                </a:lnSpc>
                <a:spcBef>
                  <a:spcPct val="20000"/>
                </a:spcBef>
                <a:spcAft>
                  <a:spcPct val="20000"/>
                </a:spcAft>
                <a:buClr>
                  <a:srgbClr val="000066"/>
                </a:buClr>
                <a:buFont typeface="Arial" charset="0"/>
                <a:buChar char="•"/>
                <a:defRPr/>
              </a:pPr>
              <a:r>
                <a:rPr lang="en-GB" sz="2800" dirty="0">
                  <a:latin typeface="+mj-lt"/>
                </a:rPr>
                <a:t>I think it does give them more control</a:t>
              </a:r>
            </a:p>
            <a:p>
              <a:pPr marL="342900" indent="-342900">
                <a:lnSpc>
                  <a:spcPct val="90000"/>
                </a:lnSpc>
                <a:spcBef>
                  <a:spcPct val="20000"/>
                </a:spcBef>
                <a:spcAft>
                  <a:spcPct val="20000"/>
                </a:spcAft>
                <a:buClr>
                  <a:srgbClr val="000066"/>
                </a:buClr>
                <a:buFont typeface="Arial" charset="0"/>
                <a:buChar char="•"/>
                <a:defRPr/>
              </a:pPr>
              <a:r>
                <a:rPr lang="en-GB" sz="2800" dirty="0">
                  <a:latin typeface="+mj-lt"/>
                </a:rPr>
                <a:t>There would be a workload thing about it, and that’s really the main thing, to find the time to...</a:t>
              </a:r>
            </a:p>
            <a:p>
              <a:pPr marL="342900" indent="-342900">
                <a:lnSpc>
                  <a:spcPct val="90000"/>
                </a:lnSpc>
                <a:spcBef>
                  <a:spcPct val="20000"/>
                </a:spcBef>
                <a:spcAft>
                  <a:spcPct val="20000"/>
                </a:spcAft>
                <a:buClr>
                  <a:srgbClr val="000066"/>
                </a:buClr>
                <a:buFont typeface="Arial" charset="0"/>
                <a:buNone/>
                <a:defRPr/>
              </a:pPr>
              <a:endParaRPr lang="en-GB" sz="2800" dirty="0">
                <a:latin typeface="Arial Narrow" pitchFamily="34" charset="0"/>
              </a:endParaRPr>
            </a:p>
            <a:p>
              <a:pPr marL="342900" indent="-342900">
                <a:lnSpc>
                  <a:spcPct val="90000"/>
                </a:lnSpc>
                <a:spcBef>
                  <a:spcPct val="20000"/>
                </a:spcBef>
                <a:spcAft>
                  <a:spcPct val="20000"/>
                </a:spcAft>
                <a:buClr>
                  <a:srgbClr val="000066"/>
                </a:buClr>
                <a:buFont typeface="Arial" charset="0"/>
                <a:buNone/>
                <a:defRPr/>
              </a:pPr>
              <a:endParaRPr lang="en-GB" sz="2800" dirty="0">
                <a:latin typeface="Arial Narrow" pitchFamily="34" charset="0"/>
              </a:endParaRPr>
            </a:p>
          </p:txBody>
        </p:sp>
      </p:grpSp>
      <p:pic>
        <p:nvPicPr>
          <p:cNvPr id="14341" name="Picture 9" descr="TELESCOT-logo (medium transparent).png"/>
          <p:cNvPicPr>
            <a:picLocks noChangeAspect="1"/>
          </p:cNvPicPr>
          <p:nvPr/>
        </p:nvPicPr>
        <p:blipFill>
          <a:blip r:embed="rId4" cstate="print"/>
          <a:srcRect/>
          <a:stretch>
            <a:fillRect/>
          </a:stretch>
        </p:blipFill>
        <p:spPr bwMode="auto">
          <a:xfrm>
            <a:off x="44450" y="139700"/>
            <a:ext cx="1771650" cy="490538"/>
          </a:xfrm>
          <a:prstGeom prst="rect">
            <a:avLst/>
          </a:prstGeom>
          <a:noFill/>
          <a:ln w="9525">
            <a:noFill/>
            <a:miter lim="800000"/>
            <a:headEnd/>
            <a:tailEnd/>
          </a:ln>
        </p:spPr>
      </p:pic>
      <p:pic>
        <p:nvPicPr>
          <p:cNvPr id="14342" name="Picture 5" descr="nurses_1900"/>
          <p:cNvPicPr>
            <a:picLocks noChangeAspect="1" noChangeArrowheads="1"/>
          </p:cNvPicPr>
          <p:nvPr/>
        </p:nvPicPr>
        <p:blipFill>
          <a:blip r:embed="rId5" cstate="print"/>
          <a:srcRect b="10252"/>
          <a:stretch>
            <a:fillRect/>
          </a:stretch>
        </p:blipFill>
        <p:spPr bwMode="auto">
          <a:xfrm>
            <a:off x="7710488" y="0"/>
            <a:ext cx="1433512" cy="17287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238</TotalTime>
  <Words>4992</Words>
  <Application>Microsoft Office PowerPoint</Application>
  <PresentationFormat>On-screen Show (4:3)</PresentationFormat>
  <Paragraphs>594</Paragraphs>
  <Slides>114</Slides>
  <Notes>78</Notes>
  <HiddenSlides>0</HiddenSlides>
  <MMClips>0</MMClips>
  <ScaleCrop>false</ScaleCrop>
  <HeadingPairs>
    <vt:vector size="4" baseType="variant">
      <vt:variant>
        <vt:lpstr>Theme</vt:lpstr>
      </vt:variant>
      <vt:variant>
        <vt:i4>1</vt:i4>
      </vt:variant>
      <vt:variant>
        <vt:lpstr>Slide Titles</vt:lpstr>
      </vt:variant>
      <vt:variant>
        <vt:i4>114</vt:i4>
      </vt:variant>
    </vt:vector>
  </HeadingPairs>
  <TitlesOfParts>
    <vt:vector size="115" baseType="lpstr">
      <vt:lpstr>Office Theme</vt:lpstr>
      <vt:lpstr>Reflections on the Use of Qualitative Research with Users – Benefits, Barriers and New Opportunities </vt:lpstr>
      <vt:lpstr>Slide 2</vt:lpstr>
      <vt:lpstr>Slide 3</vt:lpstr>
      <vt:lpstr>Slide 4</vt:lpstr>
      <vt:lpstr> 1. Issues Collecting and Combining Data   eHealth/HealthGrid Example</vt:lpstr>
      <vt:lpstr>Patient Data integration</vt:lpstr>
      <vt:lpstr>Seven HealthGrid projects</vt:lpstr>
      <vt:lpstr>Slide 8</vt:lpstr>
      <vt:lpstr>Slide 9</vt:lpstr>
      <vt:lpstr> Sampling, collecting scenarios</vt:lpstr>
      <vt:lpstr>Slide 11</vt:lpstr>
      <vt:lpstr>Slide 12</vt:lpstr>
      <vt:lpstr>Slide 13</vt:lpstr>
      <vt:lpstr>   </vt:lpstr>
      <vt:lpstr>Different Disease Effects or Different Scanner Calibration? </vt:lpstr>
      <vt:lpstr>Strategies include...</vt:lpstr>
      <vt:lpstr>Harmonising different tools and platforms?</vt:lpstr>
      <vt:lpstr>Shared protocols?</vt:lpstr>
      <vt:lpstr>A vision mediated by ´standard´ thresholds and protocols</vt:lpstr>
      <vt:lpstr>Slide 20</vt:lpstr>
      <vt:lpstr>The vision of seamless data sharing!</vt:lpstr>
      <vt:lpstr> </vt:lpstr>
      <vt:lpstr>Effect or Artefact?</vt:lpstr>
      <vt:lpstr>Slide 24</vt:lpstr>
      <vt:lpstr>Data linkage enhances knowledge discovery</vt:lpstr>
      <vt:lpstr>Options - Role Based Access</vt:lpstr>
      <vt:lpstr>An additional layer?</vt:lpstr>
      <vt:lpstr>An additional human layer</vt:lpstr>
      <vt:lpstr>Slide 29</vt:lpstr>
      <vt:lpstr>2. Data Interpretation and Coding Example 2. Telehealth/Mobile Health</vt:lpstr>
      <vt:lpstr>Slide 31</vt:lpstr>
      <vt:lpstr> An accessible ‘living lab.’ for research on socio-technical systems </vt:lpstr>
      <vt:lpstr>Slide 33</vt:lpstr>
      <vt:lpstr>Qualitative Approaches</vt:lpstr>
      <vt:lpstr>Evaluating tele-monitoring of  COPD patients at home</vt:lpstr>
      <vt:lpstr>Context</vt:lpstr>
      <vt:lpstr>Slide 37</vt:lpstr>
      <vt:lpstr>Grounded theory</vt:lpstr>
      <vt:lpstr>Two Variants</vt:lpstr>
      <vt:lpstr>Slide 40</vt:lpstr>
      <vt:lpstr>Slide 41</vt:lpstr>
      <vt:lpstr>Slide 42</vt:lpstr>
      <vt:lpstr>Slide 43</vt:lpstr>
      <vt:lpstr>Slide 44</vt:lpstr>
      <vt:lpstr>A vision mediated by ´standard´ thresholds and protocols</vt:lpstr>
      <vt:lpstr>Overview of the Lothian COPD Pilot </vt:lpstr>
      <vt:lpstr> The home-monitoring vision</vt:lpstr>
      <vt:lpstr>Hospital admissions</vt:lpstr>
      <vt:lpstr>   Collaborative research and development with patients, GPs and nurses</vt:lpstr>
      <vt:lpstr>Early vision was protocol driven</vt:lpstr>
      <vt:lpstr>And team-based</vt:lpstr>
      <vt:lpstr>Different Perspectives on This</vt:lpstr>
      <vt:lpstr>Patient  Expectations</vt:lpstr>
      <vt:lpstr>Not wishing to bother the GP</vt:lpstr>
      <vt:lpstr>Not being sure</vt:lpstr>
      <vt:lpstr>Not getting an appointment</vt:lpstr>
      <vt:lpstr>See no point contacting GP</vt:lpstr>
      <vt:lpstr>Avoidance / Denial</vt:lpstr>
      <vt:lpstr>Avoid difficulty of getting to surgery/chemist when ill</vt:lpstr>
      <vt:lpstr>Evidence to justify seeking help</vt:lpstr>
      <vt:lpstr>Patient: perspectives</vt:lpstr>
      <vt:lpstr> Main Benefit Perceived?</vt:lpstr>
      <vt:lpstr>Benefits Experienced</vt:lpstr>
      <vt:lpstr>Reassurance</vt:lpstr>
      <vt:lpstr>Slide 65</vt:lpstr>
      <vt:lpstr>Less anxiety / panic</vt:lpstr>
      <vt:lpstr>Reassurance and information for carers</vt:lpstr>
      <vt:lpstr>Faster access to GP</vt:lpstr>
      <vt:lpstr>Slide 69</vt:lpstr>
      <vt:lpstr>Earlier intervention</vt:lpstr>
      <vt:lpstr>Prompts patients to act</vt:lpstr>
      <vt:lpstr>Reinforce lifestyle changes</vt:lpstr>
      <vt:lpstr>Very positive perceptions</vt:lpstr>
      <vt:lpstr>Slide 74</vt:lpstr>
      <vt:lpstr>Emerging Opportunities</vt:lpstr>
      <vt:lpstr>Usability</vt:lpstr>
      <vt:lpstr>Installation</vt:lpstr>
      <vt:lpstr>Care Team Perspectives</vt:lpstr>
      <vt:lpstr>Nurses, Physiotherapists</vt:lpstr>
      <vt:lpstr>Risks raised by nurses</vt:lpstr>
      <vt:lpstr>Slide 81</vt:lpstr>
      <vt:lpstr>Slide 82</vt:lpstr>
      <vt:lpstr>The early vision</vt:lpstr>
      <vt:lpstr>Slide 84</vt:lpstr>
      <vt:lpstr>Data shaped by technical and social issues challenges the initial vision of monitoring</vt:lpstr>
      <vt:lpstr> Scenario 1:  A largely technical process </vt:lpstr>
      <vt:lpstr>  Problem: ‘Standard’ scores not reliable index of how ill patients are in practice </vt:lpstr>
      <vt:lpstr> Scenario 2:  A two stage socio-technical process  </vt:lpstr>
      <vt:lpstr>Problem: responding to much higher levels of at risk patients than expected</vt:lpstr>
      <vt:lpstr> Scenario 3: A socio-political process? </vt:lpstr>
      <vt:lpstr>Critique of grounded theory</vt:lpstr>
      <vt:lpstr>HITS Hypertension Monitoring Study</vt:lpstr>
      <vt:lpstr>Does monitoring change things?</vt:lpstr>
      <vt:lpstr>Slide 94</vt:lpstr>
      <vt:lpstr>Slide 95</vt:lpstr>
      <vt:lpstr>Slide 96</vt:lpstr>
      <vt:lpstr>Slide 97</vt:lpstr>
      <vt:lpstr>Slide 98</vt:lpstr>
      <vt:lpstr>Slide 99</vt:lpstr>
      <vt:lpstr>Slide 100</vt:lpstr>
      <vt:lpstr>Slide 101</vt:lpstr>
      <vt:lpstr>Critique of grounded theory (2)</vt:lpstr>
      <vt:lpstr>Evaluating grounded theory studies</vt:lpstr>
      <vt:lpstr>Communicating</vt:lpstr>
      <vt:lpstr>Slide 105</vt:lpstr>
      <vt:lpstr>Slide 106</vt:lpstr>
      <vt:lpstr>Extending...</vt:lpstr>
      <vt:lpstr>Slide 108</vt:lpstr>
      <vt:lpstr>Slide 109</vt:lpstr>
      <vt:lpstr> Telescot www.telescot.org   COPD http://www.telescot.org/uploads/4/5/9/4/4594120/telescot-copd-pilot-report.pdf  mHealth  http://telemed.wikispaces.com/   </vt:lpstr>
      <vt:lpstr>Combining Qual. And Quant.</vt:lpstr>
      <vt:lpstr>Academic Writing Skills</vt:lpstr>
      <vt:lpstr>so technical infrastructure needs community infrastructure to define..</vt:lpstr>
      <vt:lpstr>The eHealth Vision of seamless data sharing?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jenny</dc:creator>
  <cp:lastModifiedBy>jenny</cp:lastModifiedBy>
  <cp:revision>33</cp:revision>
  <dcterms:created xsi:type="dcterms:W3CDTF">2011-04-26T13:54:16Z</dcterms:created>
  <dcterms:modified xsi:type="dcterms:W3CDTF">2011-04-27T11:08:38Z</dcterms:modified>
</cp:coreProperties>
</file>